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360" r:id="rId2"/>
    <p:sldId id="370" r:id="rId3"/>
    <p:sldId id="362" r:id="rId4"/>
    <p:sldId id="376" r:id="rId5"/>
    <p:sldId id="364" r:id="rId6"/>
    <p:sldId id="363" r:id="rId7"/>
    <p:sldId id="377" r:id="rId8"/>
    <p:sldId id="373" r:id="rId9"/>
    <p:sldId id="366" r:id="rId10"/>
    <p:sldId id="374" r:id="rId11"/>
    <p:sldId id="372" r:id="rId12"/>
    <p:sldId id="380" r:id="rId13"/>
    <p:sldId id="375" r:id="rId14"/>
    <p:sldId id="379" r:id="rId15"/>
    <p:sldId id="378" r:id="rId16"/>
    <p:sldId id="310" r:id="rId17"/>
    <p:sldId id="350" r:id="rId18"/>
    <p:sldId id="3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7C0007"/>
    <a:srgbClr val="3399FF"/>
    <a:srgbClr val="5DB2B3"/>
    <a:srgbClr val="B40008"/>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7160" autoAdjust="0"/>
  </p:normalViewPr>
  <p:slideViewPr>
    <p:cSldViewPr>
      <p:cViewPr>
        <p:scale>
          <a:sx n="90" d="100"/>
          <a:sy n="90" d="100"/>
        </p:scale>
        <p:origin x="-1608"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0C085E-AE81-4F2C-B54C-4FFD5CEC4AAB}" type="datetimeFigureOut">
              <a:rPr lang="ru-RU" smtClean="0"/>
              <a:t>15.07.2021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DF8B94-5D22-4FD0-B026-E288AF6EA460}" type="slidenum">
              <a:rPr lang="ru-RU" smtClean="0"/>
              <a:t>‹#›</a:t>
            </a:fld>
            <a:endParaRPr lang="ru-RU"/>
          </a:p>
        </p:txBody>
      </p:sp>
    </p:spTree>
    <p:extLst>
      <p:ext uri="{BB962C8B-B14F-4D97-AF65-F5344CB8AC3E}">
        <p14:creationId xmlns:p14="http://schemas.microsoft.com/office/powerpoint/2010/main" val="130828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0DE01-2B45-4A40-8D8B-A0CD9C4DD590}" type="datetimeFigureOut">
              <a:rPr lang="ru-RU" smtClean="0"/>
              <a:pPr/>
              <a:t>15.07.2021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24A8D-16B2-4DC3-A187-4F1F11FA4CD6}" type="slidenum">
              <a:rPr lang="ru-RU" smtClean="0"/>
              <a:pPr/>
              <a:t>‹#›</a:t>
            </a:fld>
            <a:endParaRPr lang="ru-RU"/>
          </a:p>
        </p:txBody>
      </p:sp>
    </p:spTree>
    <p:extLst>
      <p:ext uri="{BB962C8B-B14F-4D97-AF65-F5344CB8AC3E}">
        <p14:creationId xmlns:p14="http://schemas.microsoft.com/office/powerpoint/2010/main" val="40662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FE22D1-7569-42D7-A55C-4E1BB21FFF93}" type="slidenum">
              <a:rPr lang="ru-RU" smtClean="0"/>
              <a:t>3</a:t>
            </a:fld>
            <a:endParaRPr lang="ru-RU"/>
          </a:p>
        </p:txBody>
      </p:sp>
    </p:spTree>
    <p:extLst>
      <p:ext uri="{BB962C8B-B14F-4D97-AF65-F5344CB8AC3E}">
        <p14:creationId xmlns:p14="http://schemas.microsoft.com/office/powerpoint/2010/main" val="27673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 </a:t>
            </a:r>
          </a:p>
        </p:txBody>
      </p:sp>
      <p:sp>
        <p:nvSpPr>
          <p:cNvPr id="4" name="Номер слайда 3"/>
          <p:cNvSpPr>
            <a:spLocks noGrp="1"/>
          </p:cNvSpPr>
          <p:nvPr>
            <p:ph type="sldNum" sz="quarter" idx="5"/>
          </p:nvPr>
        </p:nvSpPr>
        <p:spPr/>
        <p:txBody>
          <a:bodyPr/>
          <a:lstStyle/>
          <a:p>
            <a:fld id="{0AFE22D1-7569-42D7-A55C-4E1BB21FFF93}" type="slidenum">
              <a:rPr lang="ru-RU" smtClean="0"/>
              <a:t>6</a:t>
            </a:fld>
            <a:endParaRPr lang="ru-RU"/>
          </a:p>
        </p:txBody>
      </p:sp>
    </p:spTree>
    <p:extLst>
      <p:ext uri="{BB962C8B-B14F-4D97-AF65-F5344CB8AC3E}">
        <p14:creationId xmlns:p14="http://schemas.microsoft.com/office/powerpoint/2010/main" val="27673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B19C20-7EE2-4D74-91BA-FF1ECFDB5DF4}"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863A17E-658F-470D-A5F2-509FB18FB755}"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E5A8F3C-8137-4340-8D58-375526799306}"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5D1F80-45C3-4C53-ABE2-789612B40E88}"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D819016-BDD0-4C4B-84C8-5A2050F4C400}" type="datetime1">
              <a:rPr lang="ru-RU" smtClean="0"/>
              <a:pPr/>
              <a:t>15.07.2021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9A6D4A2-DE08-4607-ACA6-B3F74F422C89}" type="datetime1">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0C97F77-02D3-4349-AD71-DB75139B99DE}" type="datetime1">
              <a:rPr lang="ru-RU" smtClean="0"/>
              <a:pPr/>
              <a:t>15.07.2021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0D6E9FB-A611-4869-8509-3B6CEF996D19}" type="datetime1">
              <a:rPr lang="ru-RU" smtClean="0"/>
              <a:pPr/>
              <a:t>15.07.2021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585FC4-3EFB-4A51-B619-A926A9923FE6}" type="datetime1">
              <a:rPr lang="ru-RU" smtClean="0"/>
              <a:pPr/>
              <a:t>15.07.2021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987B8CC-0801-47AF-8996-A7FAC478AAA0}" type="datetime1">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5FDEF7E-F02A-4B25-B163-17BFE8A6EBBD}" type="datetime1">
              <a:rPr lang="ru-RU" smtClean="0"/>
              <a:pPr/>
              <a:t>15.07.2021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FE95F2-C211-4CA4-84D1-6124A65282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D24BE-415D-4124-AF8E-F86CD1D5E6B0}" type="datetime1">
              <a:rPr lang="ru-RU" smtClean="0"/>
              <a:pPr/>
              <a:t>15.07.2021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E95F2-C211-4CA4-84D1-6124A65282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emf"/><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png"/><Relationship Id="rId3" Type="http://schemas.openxmlformats.org/officeDocument/2006/relationships/image" Target="../media/image13.emf"/><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wmf"/><Relationship Id="rId15" Type="http://schemas.openxmlformats.org/officeDocument/2006/relationships/image" Target="../media/image24.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emf"/><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8"/>
          <p:cNvSpPr txBox="1">
            <a:spLocks noChangeArrowheads="1"/>
          </p:cNvSpPr>
          <p:nvPr/>
        </p:nvSpPr>
        <p:spPr bwMode="auto">
          <a:xfrm>
            <a:off x="395536" y="1209175"/>
            <a:ext cx="7095083" cy="3083921"/>
          </a:xfrm>
          <a:prstGeom prst="rect">
            <a:avLst/>
          </a:prstGeom>
          <a:noFill/>
          <a:ln w="12700">
            <a:noFill/>
            <a:miter lim="800000"/>
            <a:headEnd type="none" w="sm" len="sm"/>
            <a:tailEnd type="none" w="sm" len="sm"/>
          </a:ln>
        </p:spPr>
        <p:txBody>
          <a:bodyPr wrap="square">
            <a:spAutoFit/>
          </a:bodyPr>
          <a:lstStyle/>
          <a:p>
            <a:pPr>
              <a:lnSpc>
                <a:spcPct val="90000"/>
              </a:lnSpc>
            </a:pPr>
            <a:r>
              <a:rPr lang="en-US" sz="5400" b="1" dirty="0">
                <a:solidFill>
                  <a:srgbClr val="000099"/>
                </a:solidFill>
              </a:rPr>
              <a:t>An approach to diagnostics based on</a:t>
            </a:r>
            <a:r>
              <a:rPr lang="ru-RU" sz="5400" b="1" dirty="0">
                <a:solidFill>
                  <a:srgbClr val="000099"/>
                </a:solidFill>
              </a:rPr>
              <a:t> </a:t>
            </a:r>
            <a:r>
              <a:rPr lang="en-US" sz="5400" b="1" dirty="0">
                <a:solidFill>
                  <a:srgbClr val="000099"/>
                </a:solidFill>
              </a:rPr>
              <a:t>video </a:t>
            </a:r>
            <a:r>
              <a:rPr lang="en-US" sz="5400" b="1" dirty="0" err="1">
                <a:solidFill>
                  <a:srgbClr val="000099"/>
                </a:solidFill>
              </a:rPr>
              <a:t>oculography</a:t>
            </a:r>
            <a:r>
              <a:rPr lang="en-US" sz="5400" b="1" dirty="0">
                <a:solidFill>
                  <a:srgbClr val="000099"/>
                </a:solidFill>
              </a:rPr>
              <a:t> data analysis</a:t>
            </a:r>
          </a:p>
        </p:txBody>
      </p:sp>
      <p:sp>
        <p:nvSpPr>
          <p:cNvPr id="2" name="TextBox 1"/>
          <p:cNvSpPr txBox="1"/>
          <p:nvPr/>
        </p:nvSpPr>
        <p:spPr>
          <a:xfrm>
            <a:off x="395536" y="4685074"/>
            <a:ext cx="8064897" cy="400110"/>
          </a:xfrm>
          <a:prstGeom prst="rect">
            <a:avLst/>
          </a:prstGeom>
          <a:noFill/>
        </p:spPr>
        <p:txBody>
          <a:bodyPr wrap="square" rtlCol="0">
            <a:spAutoFit/>
          </a:bodyPr>
          <a:lstStyle/>
          <a:p>
            <a:r>
              <a:rPr lang="en-US" sz="2000" b="1" dirty="0">
                <a:solidFill>
                  <a:srgbClr val="000099"/>
                </a:solidFill>
              </a:rPr>
              <a:t>L.S. Kuravsky, G.A. </a:t>
            </a:r>
            <a:r>
              <a:rPr lang="en-US" sz="2000" b="1" dirty="0" err="1">
                <a:solidFill>
                  <a:srgbClr val="000099"/>
                </a:solidFill>
              </a:rPr>
              <a:t>Yuryev</a:t>
            </a:r>
            <a:r>
              <a:rPr lang="en-US" sz="2000" b="1" dirty="0">
                <a:solidFill>
                  <a:srgbClr val="000099"/>
                </a:solidFill>
              </a:rPr>
              <a:t>, V.I. </a:t>
            </a:r>
            <a:r>
              <a:rPr lang="en-US" sz="2000" b="1" dirty="0" err="1">
                <a:solidFill>
                  <a:srgbClr val="000099"/>
                </a:solidFill>
              </a:rPr>
              <a:t>Zlatomrezhev</a:t>
            </a:r>
            <a:r>
              <a:rPr lang="en-US" sz="2000" b="1" dirty="0">
                <a:solidFill>
                  <a:srgbClr val="000099"/>
                </a:solidFill>
              </a:rPr>
              <a:t>, I.I. </a:t>
            </a:r>
            <a:r>
              <a:rPr lang="en-US" sz="2000" b="1" dirty="0" err="1">
                <a:solidFill>
                  <a:srgbClr val="000099"/>
                </a:solidFill>
              </a:rPr>
              <a:t>Greshnikov</a:t>
            </a:r>
            <a:r>
              <a:rPr lang="en-US" sz="2000" b="1" dirty="0">
                <a:solidFill>
                  <a:srgbClr val="000099"/>
                </a:solidFill>
              </a:rPr>
              <a:t>, B.Y. </a:t>
            </a:r>
            <a:r>
              <a:rPr lang="en-US" sz="2000" b="1" dirty="0" err="1">
                <a:solidFill>
                  <a:srgbClr val="000099"/>
                </a:solidFill>
              </a:rPr>
              <a:t>Polyakov</a:t>
            </a:r>
            <a:endParaRPr lang="en-US" sz="2000" b="1" dirty="0">
              <a:solidFill>
                <a:srgbClr val="000099"/>
              </a:solidFill>
            </a:endParaRPr>
          </a:p>
        </p:txBody>
      </p:sp>
      <p:sp>
        <p:nvSpPr>
          <p:cNvPr id="4" name="AutoShape 2" descr="https://www.bindt.org/admin/Images/CM2019/CM2019%20Webpage%20Header_v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descr="https://www.bindt.org/admin/Images/CM2021/CM2021V_WebPage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44" y="5157191"/>
            <a:ext cx="6177880" cy="16490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7" y="93762"/>
            <a:ext cx="12287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4"/>
          <p:cNvSpPr>
            <a:spLocks noChangeArrowheads="1"/>
          </p:cNvSpPr>
          <p:nvPr/>
        </p:nvSpPr>
        <p:spPr bwMode="auto">
          <a:xfrm>
            <a:off x="1331640" y="145715"/>
            <a:ext cx="56893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ru-RU" sz="1600" b="1" cap="all" dirty="0">
                <a:solidFill>
                  <a:srgbClr val="000099"/>
                </a:solidFill>
                <a:ea typeface="Times New Roman" pitchFamily="18" charset="0"/>
                <a:cs typeface="Times New Roman" pitchFamily="18" charset="0"/>
              </a:rPr>
              <a:t>State Research Institute of Aviation Systems </a:t>
            </a:r>
            <a:r>
              <a:rPr lang="en-US" altLang="ru-RU" sz="1600" b="1" dirty="0">
                <a:solidFill>
                  <a:srgbClr val="000099"/>
                </a:solidFill>
                <a:ea typeface="Times New Roman" pitchFamily="18" charset="0"/>
                <a:cs typeface="Times New Roman" pitchFamily="18" charset="0"/>
              </a:rPr>
              <a:t>(“</a:t>
            </a:r>
            <a:r>
              <a:rPr lang="en-US" altLang="ru-RU" sz="1600" b="1" dirty="0" err="1">
                <a:solidFill>
                  <a:srgbClr val="000099"/>
                </a:solidFill>
                <a:ea typeface="Times New Roman" pitchFamily="18" charset="0"/>
                <a:cs typeface="Times New Roman" pitchFamily="18" charset="0"/>
              </a:rPr>
              <a:t>GosNIIAS</a:t>
            </a:r>
            <a:r>
              <a:rPr lang="en-US" altLang="ru-RU" sz="1600" b="1" dirty="0">
                <a:solidFill>
                  <a:srgbClr val="000099"/>
                </a:solidFill>
                <a:ea typeface="Times New Roman" pitchFamily="18" charset="0"/>
                <a:cs typeface="Times New Roman" pitchFamily="18" charset="0"/>
              </a:rPr>
              <a:t>)”</a:t>
            </a:r>
          </a:p>
          <a:p>
            <a:pPr lvl="0" algn="ctr" fontAlgn="base">
              <a:spcBef>
                <a:spcPct val="0"/>
              </a:spcBef>
              <a:spcAft>
                <a:spcPct val="0"/>
              </a:spcAft>
            </a:pPr>
            <a:r>
              <a:rPr lang="en-US" altLang="ru-RU" sz="1600" b="1" dirty="0">
                <a:solidFill>
                  <a:srgbClr val="000099"/>
                </a:solidFill>
                <a:ea typeface="Times New Roman" pitchFamily="18" charset="0"/>
                <a:cs typeface="Times New Roman" pitchFamily="18" charset="0"/>
              </a:rPr>
              <a:t>MOSCOW STATE UNIVERSITY OF PSYCHOLOGY AND EDUCATION</a:t>
            </a:r>
            <a:endParaRPr lang="ru-RU" altLang="ru-RU" sz="700" dirty="0">
              <a:solidFill>
                <a:srgbClr val="000099"/>
              </a:solidFill>
              <a:cs typeface="Arial"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104"/>
            <a:ext cx="2098139" cy="97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8"/>
          <p:cNvPicPr/>
          <p:nvPr/>
        </p:nvPicPr>
        <p:blipFill>
          <a:blip r:embed="rId5" cstate="print">
            <a:extLst>
              <a:ext uri="{28A0092B-C50C-407E-A947-70E740481C1C}">
                <a14:useLocalDpi xmlns:a14="http://schemas.microsoft.com/office/drawing/2010/main" val="0"/>
              </a:ext>
            </a:extLst>
          </a:blip>
          <a:stretch>
            <a:fillRect/>
          </a:stretch>
        </p:blipFill>
        <p:spPr>
          <a:xfrm>
            <a:off x="7164287" y="980728"/>
            <a:ext cx="1954123" cy="1584176"/>
          </a:xfrm>
          <a:prstGeom prst="rect">
            <a:avLst/>
          </a:prstGeom>
        </p:spPr>
      </p:pic>
      <p:pic>
        <p:nvPicPr>
          <p:cNvPr id="11" name="Рисунок 10"/>
          <p:cNvPicPr/>
          <p:nvPr/>
        </p:nvPicPr>
        <p:blipFill>
          <a:blip r:embed="rId6" cstate="print">
            <a:extLst>
              <a:ext uri="{28A0092B-C50C-407E-A947-70E740481C1C}">
                <a14:useLocalDpi xmlns:a14="http://schemas.microsoft.com/office/drawing/2010/main" val="0"/>
              </a:ext>
            </a:extLst>
          </a:blip>
          <a:stretch>
            <a:fillRect/>
          </a:stretch>
        </p:blipFill>
        <p:spPr>
          <a:xfrm>
            <a:off x="7164288" y="2204864"/>
            <a:ext cx="1944216" cy="2048162"/>
          </a:xfrm>
          <a:prstGeom prst="rect">
            <a:avLst/>
          </a:prstGeom>
        </p:spPr>
      </p:pic>
      <p:pic>
        <p:nvPicPr>
          <p:cNvPr id="16" name="Picture 4" descr="https://bugaga.ru/uploads/posts/2021-02/1613469004_vnutri-8.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1662" y="5157191"/>
            <a:ext cx="2482338" cy="1656185"/>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p:nvPr/>
        </p:nvPicPr>
        <p:blipFill>
          <a:blip r:embed="rId8" cstate="print">
            <a:extLst>
              <a:ext uri="{28A0092B-C50C-407E-A947-70E740481C1C}">
                <a14:useLocalDpi xmlns:a14="http://schemas.microsoft.com/office/drawing/2010/main" val="0"/>
              </a:ext>
            </a:extLst>
          </a:blip>
          <a:stretch>
            <a:fillRect/>
          </a:stretch>
        </p:blipFill>
        <p:spPr>
          <a:xfrm>
            <a:off x="7185686" y="3203680"/>
            <a:ext cx="1911324" cy="1494351"/>
          </a:xfrm>
          <a:prstGeom prst="rect">
            <a:avLst/>
          </a:prstGeom>
        </p:spPr>
      </p:pic>
    </p:spTree>
    <p:extLst>
      <p:ext uri="{BB962C8B-B14F-4D97-AF65-F5344CB8AC3E}">
        <p14:creationId xmlns:p14="http://schemas.microsoft.com/office/powerpoint/2010/main" val="34810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10</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339751" y="1764"/>
            <a:ext cx="72009" cy="6856237"/>
          </a:xfrm>
          <a:prstGeom prst="rect">
            <a:avLst/>
          </a:prstGeom>
          <a:noFill/>
        </p:spPr>
      </p:pic>
      <p:sp>
        <p:nvSpPr>
          <p:cNvPr id="173" name="Заголовок 1"/>
          <p:cNvSpPr txBox="1">
            <a:spLocks/>
          </p:cNvSpPr>
          <p:nvPr/>
        </p:nvSpPr>
        <p:spPr>
          <a:xfrm>
            <a:off x="46608" y="31922"/>
            <a:ext cx="2221136" cy="6826077"/>
          </a:xfrm>
          <a:prstGeom prst="rect">
            <a:avLst/>
          </a:prstGeom>
        </p:spPr>
        <p:txBody>
          <a:bodyPr vert="horz" lIns="91440" tIns="45720" rIns="91440" bIns="45720" rtlCol="0" anchor="ctr">
            <a:noAutofit/>
          </a:bodyPr>
          <a:lstStyle/>
          <a:p>
            <a:pPr lvl="0">
              <a:defRPr/>
            </a:pPr>
            <a:r>
              <a:rPr lang="en-US" sz="2400" b="1" u="sng" dirty="0">
                <a:solidFill>
                  <a:srgbClr val="0000FF"/>
                </a:solidFill>
                <a:latin typeface="+mj-lt"/>
                <a:ea typeface="+mj-ea"/>
                <a:cs typeface="+mj-cs"/>
              </a:rPr>
              <a:t>The Intelligent System for Flight Analysis</a:t>
            </a:r>
            <a:r>
              <a:rPr lang="en-US" sz="2400" b="1" dirty="0">
                <a:solidFill>
                  <a:srgbClr val="0000FF"/>
                </a:solidFill>
                <a:latin typeface="+mj-lt"/>
                <a:ea typeface="+mj-ea"/>
                <a:cs typeface="+mj-cs"/>
              </a:rPr>
              <a:t>: </a:t>
            </a:r>
          </a:p>
          <a:p>
            <a:pPr lvl="0">
              <a:spcBef>
                <a:spcPct val="0"/>
              </a:spcBef>
              <a:defRPr/>
            </a:pPr>
            <a:r>
              <a:rPr lang="en-US" sz="2400" b="1" dirty="0">
                <a:solidFill>
                  <a:srgbClr val="0000FF"/>
                </a:solidFill>
                <a:latin typeface="+mj-lt"/>
                <a:ea typeface="+mj-ea"/>
                <a:cs typeface="+mj-cs"/>
              </a:rPr>
              <a:t>Intelligent support and assessment of the level of crew training as a part of the </a:t>
            </a:r>
            <a:r>
              <a:rPr lang="en-US" sz="2400" b="1" dirty="0" err="1">
                <a:solidFill>
                  <a:srgbClr val="0000FF"/>
                </a:solidFill>
                <a:latin typeface="+mj-lt"/>
                <a:ea typeface="+mj-ea"/>
                <a:cs typeface="+mj-cs"/>
              </a:rPr>
              <a:t>GosNIIAS</a:t>
            </a:r>
            <a:r>
              <a:rPr lang="en-US" sz="2400" b="1" dirty="0">
                <a:solidFill>
                  <a:srgbClr val="0000FF"/>
                </a:solidFill>
                <a:latin typeface="+mj-lt"/>
                <a:ea typeface="+mj-ea"/>
                <a:cs typeface="+mj-cs"/>
              </a:rPr>
              <a:t> universal prototyping workbench: </a:t>
            </a:r>
          </a:p>
          <a:p>
            <a:pPr lvl="0">
              <a:spcBef>
                <a:spcPct val="0"/>
              </a:spcBef>
              <a:defRPr/>
            </a:pPr>
            <a:r>
              <a:rPr lang="en-US" sz="2400" b="1" dirty="0">
                <a:solidFill>
                  <a:srgbClr val="0000FF"/>
                </a:solidFill>
                <a:latin typeface="+mj-lt"/>
                <a:ea typeface="+mj-ea"/>
                <a:cs typeface="+mj-cs"/>
              </a:rPr>
              <a:t>principal steps and their connections, illustrated via screenshots</a:t>
            </a:r>
          </a:p>
        </p:txBody>
      </p:sp>
      <p:grpSp>
        <p:nvGrpSpPr>
          <p:cNvPr id="48" name="Группа 47"/>
          <p:cNvGrpSpPr/>
          <p:nvPr/>
        </p:nvGrpSpPr>
        <p:grpSpPr>
          <a:xfrm>
            <a:off x="2602598" y="31923"/>
            <a:ext cx="6134225" cy="6715125"/>
            <a:chOff x="0" y="0"/>
            <a:chExt cx="6372225" cy="9229725"/>
          </a:xfrm>
        </p:grpSpPr>
        <p:grpSp>
          <p:nvGrpSpPr>
            <p:cNvPr id="53" name="Группа 52"/>
            <p:cNvGrpSpPr/>
            <p:nvPr/>
          </p:nvGrpSpPr>
          <p:grpSpPr>
            <a:xfrm>
              <a:off x="0" y="0"/>
              <a:ext cx="6372225" cy="9229725"/>
              <a:chOff x="0" y="0"/>
              <a:chExt cx="6372225" cy="9229725"/>
            </a:xfrm>
          </p:grpSpPr>
          <p:grpSp>
            <p:nvGrpSpPr>
              <p:cNvPr id="54" name="Группа 53"/>
              <p:cNvGrpSpPr/>
              <p:nvPr/>
            </p:nvGrpSpPr>
            <p:grpSpPr>
              <a:xfrm>
                <a:off x="0" y="0"/>
                <a:ext cx="6372225" cy="9229725"/>
                <a:chOff x="0" y="0"/>
                <a:chExt cx="6372225" cy="9229725"/>
              </a:xfrm>
            </p:grpSpPr>
            <p:grpSp>
              <p:nvGrpSpPr>
                <p:cNvPr id="64" name="Группа 63"/>
                <p:cNvGrpSpPr/>
                <p:nvPr/>
              </p:nvGrpSpPr>
              <p:grpSpPr>
                <a:xfrm>
                  <a:off x="0" y="0"/>
                  <a:ext cx="6372225" cy="9229725"/>
                  <a:chOff x="0" y="0"/>
                  <a:chExt cx="6372225" cy="9229725"/>
                </a:xfrm>
              </p:grpSpPr>
              <p:sp>
                <p:nvSpPr>
                  <p:cNvPr id="66" name="Стрелка углом вверх 65"/>
                  <p:cNvSpPr/>
                  <p:nvPr/>
                </p:nvSpPr>
                <p:spPr>
                  <a:xfrm flipH="1">
                    <a:off x="1809748" y="7524751"/>
                    <a:ext cx="371473" cy="319112"/>
                  </a:xfrm>
                  <a:prstGeom prst="bentUp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67" name="Рисунок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425" y="0"/>
                    <a:ext cx="4495800" cy="1019175"/>
                  </a:xfrm>
                  <a:prstGeom prst="rect">
                    <a:avLst/>
                  </a:prstGeom>
                </p:spPr>
              </p:pic>
              <p:pic>
                <p:nvPicPr>
                  <p:cNvPr id="68" name="Рисунок 6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5" y="1114425"/>
                    <a:ext cx="1676400" cy="2171700"/>
                  </a:xfrm>
                  <a:prstGeom prst="rect">
                    <a:avLst/>
                  </a:prstGeom>
                  <a:noFill/>
                  <a:ln>
                    <a:noFill/>
                  </a:ln>
                </p:spPr>
              </p:pic>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2495550"/>
                    <a:ext cx="2371725" cy="2562225"/>
                  </a:xfrm>
                  <a:prstGeom prst="rect">
                    <a:avLst/>
                  </a:prstGeom>
                  <a:noFill/>
                  <a:ln>
                    <a:noFill/>
                  </a:ln>
                </p:spPr>
              </p:pic>
              <p:pic>
                <p:nvPicPr>
                  <p:cNvPr id="70" name="Рисунок 6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 y="1257300"/>
                    <a:ext cx="2857500" cy="990600"/>
                  </a:xfrm>
                  <a:prstGeom prst="rect">
                    <a:avLst/>
                  </a:prstGeom>
                  <a:noFill/>
                  <a:ln>
                    <a:noFill/>
                  </a:ln>
                </p:spPr>
              </p:pic>
              <p:pic>
                <p:nvPicPr>
                  <p:cNvPr id="71" name="Рисунок 7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2375" y="3362325"/>
                    <a:ext cx="2533650" cy="1809750"/>
                  </a:xfrm>
                  <a:prstGeom prst="rect">
                    <a:avLst/>
                  </a:prstGeom>
                  <a:noFill/>
                  <a:ln>
                    <a:noFill/>
                  </a:ln>
                </p:spPr>
              </p:pic>
              <p:pic>
                <p:nvPicPr>
                  <p:cNvPr id="72" name="Рисунок 7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6725" y="5391150"/>
                    <a:ext cx="2009775" cy="1628775"/>
                  </a:xfrm>
                  <a:prstGeom prst="rect">
                    <a:avLst/>
                  </a:prstGeom>
                  <a:noFill/>
                  <a:ln>
                    <a:noFill/>
                  </a:ln>
                </p:spPr>
              </p:pic>
              <p:pic>
                <p:nvPicPr>
                  <p:cNvPr id="73" name="Рисунок 7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7248525"/>
                    <a:ext cx="1666875" cy="1181806"/>
                  </a:xfrm>
                  <a:prstGeom prst="rect">
                    <a:avLst/>
                  </a:prstGeom>
                  <a:noFill/>
                  <a:ln>
                    <a:noFill/>
                  </a:ln>
                </p:spPr>
              </p:pic>
              <p:pic>
                <p:nvPicPr>
                  <p:cNvPr id="74" name="Рисунок 7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7610475"/>
                    <a:ext cx="2333625" cy="1495425"/>
                  </a:xfrm>
                  <a:prstGeom prst="rect">
                    <a:avLst/>
                  </a:prstGeom>
                  <a:noFill/>
                  <a:ln>
                    <a:noFill/>
                  </a:ln>
                </p:spPr>
              </p:pic>
              <p:pic>
                <p:nvPicPr>
                  <p:cNvPr id="75" name="Рисунок 7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38575" y="8658225"/>
                    <a:ext cx="514350" cy="571500"/>
                  </a:xfrm>
                  <a:prstGeom prst="rect">
                    <a:avLst/>
                  </a:prstGeom>
                  <a:noFill/>
                  <a:ln>
                    <a:noFill/>
                  </a:ln>
                </p:spPr>
              </p:pic>
              <p:pic>
                <p:nvPicPr>
                  <p:cNvPr id="76" name="Рисунок 7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50" y="5295900"/>
                    <a:ext cx="2066925" cy="1314450"/>
                  </a:xfrm>
                  <a:prstGeom prst="rect">
                    <a:avLst/>
                  </a:prstGeom>
                  <a:noFill/>
                  <a:ln>
                    <a:solidFill>
                      <a:schemeClr val="bg1">
                        <a:lumMod val="50000"/>
                      </a:schemeClr>
                    </a:solidFill>
                  </a:ln>
                </p:spPr>
              </p:pic>
              <p:pic>
                <p:nvPicPr>
                  <p:cNvPr id="77" name="Рисунок 7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829425"/>
                    <a:ext cx="2609850" cy="695325"/>
                  </a:xfrm>
                  <a:prstGeom prst="rect">
                    <a:avLst/>
                  </a:prstGeom>
                  <a:noFill/>
                  <a:ln>
                    <a:noFill/>
                  </a:ln>
                </p:spPr>
              </p:pic>
              <p:sp>
                <p:nvSpPr>
                  <p:cNvPr id="78" name="Стрелка вниз 77"/>
                  <p:cNvSpPr/>
                  <p:nvPr/>
                </p:nvSpPr>
                <p:spPr>
                  <a:xfrm>
                    <a:off x="2276475" y="990600"/>
                    <a:ext cx="189865" cy="24892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9" name="Стрелка вниз 78"/>
                  <p:cNvSpPr/>
                  <p:nvPr/>
                </p:nvSpPr>
                <p:spPr>
                  <a:xfrm rot="16200000">
                    <a:off x="1552575" y="266700"/>
                    <a:ext cx="189865" cy="44516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0" name="Стрелка вниз 79"/>
                  <p:cNvSpPr/>
                  <p:nvPr/>
                </p:nvSpPr>
                <p:spPr>
                  <a:xfrm>
                    <a:off x="5657850" y="971550"/>
                    <a:ext cx="189865" cy="142504"/>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1" name="Стрелка вниз 80"/>
                  <p:cNvSpPr/>
                  <p:nvPr/>
                </p:nvSpPr>
                <p:spPr>
                  <a:xfrm>
                    <a:off x="1076325" y="2247900"/>
                    <a:ext cx="189865" cy="249382"/>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2" name="Стрелка вниз 81"/>
                  <p:cNvSpPr/>
                  <p:nvPr/>
                </p:nvSpPr>
                <p:spPr>
                  <a:xfrm rot="16200000">
                    <a:off x="2981325" y="4152900"/>
                    <a:ext cx="189865" cy="1353185"/>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3" name="Стрелка вниз 82"/>
                  <p:cNvSpPr/>
                  <p:nvPr/>
                </p:nvSpPr>
                <p:spPr>
                  <a:xfrm>
                    <a:off x="523875" y="5048250"/>
                    <a:ext cx="189816" cy="237506"/>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4" name="Стрелка вниз 83"/>
                  <p:cNvSpPr/>
                  <p:nvPr/>
                </p:nvSpPr>
                <p:spPr>
                  <a:xfrm>
                    <a:off x="1000125" y="6619875"/>
                    <a:ext cx="160655" cy="1905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5" name="Стрелка вниз 84"/>
                  <p:cNvSpPr/>
                  <p:nvPr/>
                </p:nvSpPr>
                <p:spPr>
                  <a:xfrm>
                    <a:off x="5153025" y="5172075"/>
                    <a:ext cx="189816" cy="19939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6" name="Стрелка вниз 85"/>
                  <p:cNvSpPr/>
                  <p:nvPr/>
                </p:nvSpPr>
                <p:spPr>
                  <a:xfrm>
                    <a:off x="5153025" y="7019925"/>
                    <a:ext cx="189816" cy="19939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7" name="Стрелка вниз 86"/>
                  <p:cNvSpPr/>
                  <p:nvPr/>
                </p:nvSpPr>
                <p:spPr>
                  <a:xfrm rot="5400000">
                    <a:off x="4419600" y="7858125"/>
                    <a:ext cx="189816" cy="19939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
              <p:nvSpPr>
                <p:cNvPr id="65" name="Овал 64"/>
                <p:cNvSpPr/>
                <p:nvPr/>
              </p:nvSpPr>
              <p:spPr>
                <a:xfrm>
                  <a:off x="314325" y="7267575"/>
                  <a:ext cx="778510" cy="234315"/>
                </a:xfrm>
                <a:prstGeom prst="ellipse">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
            <p:nvSpPr>
              <p:cNvPr id="55" name="Скругленная прямоугольная выноска 54"/>
              <p:cNvSpPr/>
              <p:nvPr/>
            </p:nvSpPr>
            <p:spPr>
              <a:xfrm>
                <a:off x="3267075" y="1257300"/>
                <a:ext cx="1104900" cy="733425"/>
              </a:xfrm>
              <a:prstGeom prst="wedgeRoundRectCallout">
                <a:avLst>
                  <a:gd name="adj1" fmla="val -85488"/>
                  <a:gd name="adj2" fmla="val 20034"/>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50" b="1">
                    <a:solidFill>
                      <a:srgbClr val="000000"/>
                    </a:solidFill>
                    <a:effectLst/>
                    <a:ea typeface="Calibri"/>
                    <a:cs typeface="Times New Roman"/>
                  </a:rPr>
                  <a:t>Principal Component Analysis</a:t>
                </a:r>
                <a:endParaRPr lang="ru-RU" sz="1050">
                  <a:effectLst/>
                  <a:ea typeface="Calibri"/>
                  <a:cs typeface="Times New Roman"/>
                </a:endParaRPr>
              </a:p>
            </p:txBody>
          </p:sp>
          <p:sp>
            <p:nvSpPr>
              <p:cNvPr id="56" name="Скругленная прямоугольная выноска 55"/>
              <p:cNvSpPr/>
              <p:nvPr/>
            </p:nvSpPr>
            <p:spPr>
              <a:xfrm>
                <a:off x="2428876" y="2247900"/>
                <a:ext cx="1466850" cy="962025"/>
              </a:xfrm>
              <a:prstGeom prst="wedgeRoundRectCallout">
                <a:avLst>
                  <a:gd name="adj1" fmla="val -61788"/>
                  <a:gd name="adj2" fmla="val 35076"/>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00" b="1" dirty="0">
                    <a:solidFill>
                      <a:srgbClr val="000000"/>
                    </a:solidFill>
                    <a:effectLst/>
                    <a:ea typeface="Calibri"/>
                    <a:cs typeface="Times New Roman"/>
                  </a:rPr>
                  <a:t>Calculating matrix of mutual distances in wavelet coefficient metric</a:t>
                </a:r>
                <a:endParaRPr lang="ru-RU" sz="1000" dirty="0">
                  <a:effectLst/>
                  <a:ea typeface="Calibri"/>
                  <a:cs typeface="Times New Roman"/>
                </a:endParaRPr>
              </a:p>
            </p:txBody>
          </p:sp>
          <p:sp>
            <p:nvSpPr>
              <p:cNvPr id="57" name="Скругленная прямоугольная выноска 56"/>
              <p:cNvSpPr/>
              <p:nvPr/>
            </p:nvSpPr>
            <p:spPr>
              <a:xfrm>
                <a:off x="2476500" y="4943475"/>
                <a:ext cx="1104900" cy="933450"/>
              </a:xfrm>
              <a:prstGeom prst="wedgeRoundRectCallout">
                <a:avLst>
                  <a:gd name="adj1" fmla="val -84626"/>
                  <a:gd name="adj2" fmla="val 33949"/>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00" b="1">
                    <a:solidFill>
                      <a:srgbClr val="000000"/>
                    </a:solidFill>
                    <a:effectLst/>
                    <a:ea typeface="Calibri"/>
                    <a:cs typeface="Times New Roman"/>
                  </a:rPr>
                  <a:t>Parameter’s contributions to the mutual distances</a:t>
                </a:r>
                <a:endParaRPr lang="ru-RU" sz="1000">
                  <a:effectLst/>
                  <a:ea typeface="Calibri"/>
                  <a:cs typeface="Times New Roman"/>
                </a:endParaRPr>
              </a:p>
            </p:txBody>
          </p:sp>
          <p:sp>
            <p:nvSpPr>
              <p:cNvPr id="58" name="Скругленная прямоугольная выноска 57"/>
              <p:cNvSpPr/>
              <p:nvPr/>
            </p:nvSpPr>
            <p:spPr>
              <a:xfrm>
                <a:off x="2476500" y="3257550"/>
                <a:ext cx="1230630" cy="523874"/>
              </a:xfrm>
              <a:prstGeom prst="wedgeRoundRectCallout">
                <a:avLst>
                  <a:gd name="adj1" fmla="val 104125"/>
                  <a:gd name="adj2" fmla="val 34124"/>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00" b="1" dirty="0">
                    <a:solidFill>
                      <a:srgbClr val="000000"/>
                    </a:solidFill>
                    <a:effectLst/>
                    <a:ea typeface="Calibri"/>
                    <a:cs typeface="Times New Roman"/>
                  </a:rPr>
                  <a:t>Multidimensional</a:t>
                </a:r>
                <a:r>
                  <a:rPr lang="en-US" sz="1050" b="1" dirty="0">
                    <a:solidFill>
                      <a:srgbClr val="000000"/>
                    </a:solidFill>
                    <a:effectLst/>
                    <a:ea typeface="Calibri"/>
                    <a:cs typeface="Times New Roman"/>
                  </a:rPr>
                  <a:t> Scaling</a:t>
                </a:r>
                <a:endParaRPr lang="ru-RU" sz="1050" dirty="0">
                  <a:effectLst/>
                  <a:ea typeface="Calibri"/>
                  <a:cs typeface="Times New Roman"/>
                </a:endParaRPr>
              </a:p>
            </p:txBody>
          </p:sp>
          <p:sp>
            <p:nvSpPr>
              <p:cNvPr id="59" name="Скругленная прямоугольная выноска 58"/>
              <p:cNvSpPr/>
              <p:nvPr/>
            </p:nvSpPr>
            <p:spPr>
              <a:xfrm>
                <a:off x="2476500" y="3819524"/>
                <a:ext cx="1229360" cy="314324"/>
              </a:xfrm>
              <a:prstGeom prst="wedgeRoundRectCallout">
                <a:avLst>
                  <a:gd name="adj1" fmla="val 104858"/>
                  <a:gd name="adj2" fmla="val -28720"/>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00" b="1" dirty="0">
                    <a:solidFill>
                      <a:srgbClr val="000000"/>
                    </a:solidFill>
                    <a:effectLst/>
                    <a:ea typeface="Calibri"/>
                    <a:cs typeface="Times New Roman"/>
                  </a:rPr>
                  <a:t>Cluster Analysis</a:t>
                </a:r>
                <a:endParaRPr lang="ru-RU" sz="1000" dirty="0">
                  <a:effectLst/>
                  <a:ea typeface="Calibri"/>
                  <a:cs typeface="Times New Roman"/>
                </a:endParaRPr>
              </a:p>
            </p:txBody>
          </p:sp>
          <p:sp>
            <p:nvSpPr>
              <p:cNvPr id="60" name="Скругленная прямоугольная выноска 59"/>
              <p:cNvSpPr/>
              <p:nvPr/>
            </p:nvSpPr>
            <p:spPr>
              <a:xfrm>
                <a:off x="2476500" y="4174310"/>
                <a:ext cx="1229360" cy="498436"/>
              </a:xfrm>
              <a:prstGeom prst="wedgeRoundRectCallout">
                <a:avLst>
                  <a:gd name="adj1" fmla="val 186436"/>
                  <a:gd name="adj2" fmla="val 22795"/>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00" b="1" dirty="0">
                    <a:solidFill>
                      <a:srgbClr val="000000"/>
                    </a:solidFill>
                    <a:effectLst/>
                    <a:ea typeface="Calibri"/>
                    <a:cs typeface="Times New Roman"/>
                  </a:rPr>
                  <a:t>Discriminant Analysis</a:t>
                </a:r>
                <a:endParaRPr lang="ru-RU" sz="1000" dirty="0">
                  <a:effectLst/>
                  <a:ea typeface="Calibri"/>
                  <a:cs typeface="Times New Roman"/>
                </a:endParaRPr>
              </a:p>
            </p:txBody>
          </p:sp>
          <p:sp>
            <p:nvSpPr>
              <p:cNvPr id="61" name="Скругленная прямоугольная выноска 60"/>
              <p:cNvSpPr/>
              <p:nvPr/>
            </p:nvSpPr>
            <p:spPr>
              <a:xfrm>
                <a:off x="2276475" y="5962650"/>
                <a:ext cx="1666875" cy="514350"/>
              </a:xfrm>
              <a:prstGeom prst="wedgeRoundRectCallout">
                <a:avLst>
                  <a:gd name="adj1" fmla="val 70120"/>
                  <a:gd name="adj2" fmla="val -43794"/>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50" b="1">
                    <a:solidFill>
                      <a:srgbClr val="000000"/>
                    </a:solidFill>
                    <a:effectLst/>
                    <a:ea typeface="Calibri"/>
                    <a:cs typeface="Times New Roman"/>
                  </a:rPr>
                  <a:t>Identification of cluster probabilistic models </a:t>
                </a:r>
                <a:endParaRPr lang="ru-RU" sz="1050">
                  <a:effectLst/>
                  <a:ea typeface="Calibri"/>
                  <a:cs typeface="Times New Roman"/>
                </a:endParaRPr>
              </a:p>
            </p:txBody>
          </p:sp>
          <p:sp>
            <p:nvSpPr>
              <p:cNvPr id="62" name="Скругленная прямоугольная выноска 61"/>
              <p:cNvSpPr/>
              <p:nvPr/>
            </p:nvSpPr>
            <p:spPr>
              <a:xfrm>
                <a:off x="0" y="7684306"/>
                <a:ext cx="1809115" cy="1545419"/>
              </a:xfrm>
              <a:prstGeom prst="wedgeRoundRectCallout">
                <a:avLst>
                  <a:gd name="adj1" fmla="val 63093"/>
                  <a:gd name="adj2" fmla="val 4026"/>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50" b="1" dirty="0">
                    <a:solidFill>
                      <a:srgbClr val="000000"/>
                    </a:solidFill>
                    <a:ea typeface="Calibri"/>
                    <a:cs typeface="Times New Roman"/>
                  </a:rPr>
                  <a:t>Bayesian likelihood estimations of piloting skill cluster recognition, containing parameter’s contributions </a:t>
                </a:r>
                <a:endParaRPr lang="ru-RU" sz="1050" dirty="0">
                  <a:effectLst/>
                  <a:ea typeface="Calibri"/>
                  <a:cs typeface="Times New Roman"/>
                </a:endParaRPr>
              </a:p>
            </p:txBody>
          </p:sp>
          <p:sp>
            <p:nvSpPr>
              <p:cNvPr id="63" name="Скругленная прямоугольная выноска 62"/>
              <p:cNvSpPr/>
              <p:nvPr/>
            </p:nvSpPr>
            <p:spPr>
              <a:xfrm>
                <a:off x="2790825" y="6572249"/>
                <a:ext cx="1390650" cy="1038225"/>
              </a:xfrm>
              <a:prstGeom prst="wedgeRoundRectCallout">
                <a:avLst>
                  <a:gd name="adj1" fmla="val -64048"/>
                  <a:gd name="adj2" fmla="val 9459"/>
                  <a:gd name="adj3" fmla="val 16667"/>
                </a:avLst>
              </a:prstGeom>
              <a:solidFill>
                <a:srgbClr val="FF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50" b="1" u="sng" dirty="0">
                    <a:solidFill>
                      <a:srgbClr val="000000"/>
                    </a:solidFill>
                    <a:effectLst/>
                    <a:ea typeface="Calibri"/>
                    <a:cs typeface="Times New Roman"/>
                  </a:rPr>
                  <a:t>Identification and interpretation of abnormalities and mistakes</a:t>
                </a:r>
                <a:endParaRPr lang="ru-RU" sz="1050" dirty="0">
                  <a:effectLst/>
                  <a:ea typeface="Calibri"/>
                  <a:cs typeface="Times New Roman"/>
                </a:endParaRPr>
              </a:p>
            </p:txBody>
          </p:sp>
        </p:grpSp>
        <p:sp>
          <p:nvSpPr>
            <p:cNvPr id="50" name="Скругленная прямоугольная выноска 49"/>
            <p:cNvSpPr/>
            <p:nvPr/>
          </p:nvSpPr>
          <p:spPr>
            <a:xfrm>
              <a:off x="3933825" y="2266950"/>
              <a:ext cx="655320" cy="533400"/>
            </a:xfrm>
            <a:prstGeom prst="wedgeRoundRectCallout">
              <a:avLst>
                <a:gd name="adj1" fmla="val 53066"/>
                <a:gd name="adj2" fmla="val -106914"/>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dirty="0">
                  <a:solidFill>
                    <a:srgbClr val="000000"/>
                  </a:solidFill>
                  <a:effectLst/>
                  <a:ea typeface="Calibri"/>
                  <a:cs typeface="Times New Roman"/>
                </a:rPr>
                <a:t>Data</a:t>
              </a:r>
              <a:r>
                <a:rPr lang="en-US" sz="1000" b="1" dirty="0">
                  <a:solidFill>
                    <a:srgbClr val="000000"/>
                  </a:solidFill>
                  <a:effectLst/>
                  <a:ea typeface="Calibri"/>
                  <a:cs typeface="Times New Roman"/>
                </a:rPr>
                <a:t> check</a:t>
              </a:r>
              <a:endParaRPr lang="ru-RU" sz="1000" dirty="0">
                <a:effectLst/>
                <a:ea typeface="Calibri"/>
                <a:cs typeface="Times New Roman"/>
              </a:endParaRPr>
            </a:p>
          </p:txBody>
        </p:sp>
        <p:sp>
          <p:nvSpPr>
            <p:cNvPr id="51" name="Скругленная прямоугольная выноска 50"/>
            <p:cNvSpPr/>
            <p:nvPr/>
          </p:nvSpPr>
          <p:spPr>
            <a:xfrm>
              <a:off x="1447800" y="981075"/>
              <a:ext cx="441325" cy="247650"/>
            </a:xfrm>
            <a:prstGeom prst="wedgeRoundRectCallout">
              <a:avLst>
                <a:gd name="adj1" fmla="val -13498"/>
                <a:gd name="adj2" fmla="val -218445"/>
                <a:gd name="adj3" fmla="val 16667"/>
              </a:avLst>
            </a:prstGeom>
            <a:solidFill>
              <a:srgbClr val="0000FF">
                <a:alpha val="34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700" b="1">
                  <a:solidFill>
                    <a:srgbClr val="000000"/>
                  </a:solidFill>
                  <a:effectLst/>
                  <a:ea typeface="Calibri"/>
                  <a:cs typeface="Times New Roman"/>
                </a:rPr>
                <a:t>Data </a:t>
              </a:r>
              <a:endParaRPr lang="ru-RU" sz="1050">
                <a:effectLst/>
                <a:ea typeface="Calibri"/>
                <a:cs typeface="Times New Roman"/>
              </a:endParaRPr>
            </a:p>
          </p:txBody>
        </p:sp>
      </p:grpSp>
      <p:pic>
        <p:nvPicPr>
          <p:cNvPr id="45" name="Рисунок 44" descr="Copy of IMG_3669_MS21_sm HUD.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24229" y="34052"/>
            <a:ext cx="1371707" cy="899689"/>
          </a:xfrm>
          <a:prstGeom prst="rect">
            <a:avLst/>
          </a:prstGeom>
          <a:noFill/>
          <a:ln>
            <a:noFill/>
          </a:ln>
        </p:spPr>
      </p:pic>
    </p:spTree>
    <p:extLst>
      <p:ext uri="{BB962C8B-B14F-4D97-AF65-F5344CB8AC3E}">
        <p14:creationId xmlns:p14="http://schemas.microsoft.com/office/powerpoint/2010/main" val="103795089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864096"/>
          </a:xfrm>
        </p:spPr>
        <p:txBody>
          <a:bodyPr>
            <a:noAutofit/>
          </a:bodyPr>
          <a:lstStyle/>
          <a:p>
            <a:pPr algn="l">
              <a:lnSpc>
                <a:spcPct val="70000"/>
              </a:lnSpc>
            </a:pPr>
            <a:r>
              <a:rPr lang="en-US" sz="2400" dirty="0">
                <a:solidFill>
                  <a:srgbClr val="000099"/>
                </a:solidFill>
              </a:rPr>
              <a:t>Determination of flight mode and pilot qualification based on video </a:t>
            </a:r>
            <a:r>
              <a:rPr lang="en-US" sz="2400" dirty="0" err="1">
                <a:solidFill>
                  <a:srgbClr val="000099"/>
                </a:solidFill>
              </a:rPr>
              <a:t>oculography</a:t>
            </a:r>
            <a:r>
              <a:rPr lang="en-US" sz="2400" dirty="0">
                <a:solidFill>
                  <a:srgbClr val="000099"/>
                </a:solidFill>
              </a:rPr>
              <a:t> data by evaluating mutual likelihood estimates of gaze movement trajectories and their representing in scaling spaces</a:t>
            </a:r>
            <a:endParaRPr lang="ru-RU" sz="2400" dirty="0">
              <a:solidFill>
                <a:srgbClr val="000099"/>
              </a:solidFill>
            </a:endParaRPr>
          </a:p>
        </p:txBody>
      </p:sp>
      <p:sp>
        <p:nvSpPr>
          <p:cNvPr id="4" name="Номер слайда 3"/>
          <p:cNvSpPr>
            <a:spLocks noGrp="1"/>
          </p:cNvSpPr>
          <p:nvPr>
            <p:ph type="sldNum" sz="quarter" idx="12"/>
          </p:nvPr>
        </p:nvSpPr>
        <p:spPr/>
        <p:txBody>
          <a:bodyPr/>
          <a:lstStyle/>
          <a:p>
            <a:fld id="{58FE95F2-C211-4CA4-84D1-6124A6528263}" type="slidenum">
              <a:rPr lang="ru-RU" smtClean="0"/>
              <a:pPr/>
              <a:t>11</a:t>
            </a:fld>
            <a:endParaRPr lang="ru-RU"/>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107504" y="836712"/>
            <a:ext cx="3384376" cy="3750910"/>
          </a:xfrm>
          <a:prstGeom prst="rect">
            <a:avLst/>
          </a:prstGeom>
        </p:spPr>
      </p:pic>
      <p:pic>
        <p:nvPicPr>
          <p:cNvPr id="6" name="Рисунок 5"/>
          <p:cNvPicPr/>
          <p:nvPr/>
        </p:nvPicPr>
        <p:blipFill>
          <a:blip r:embed="rId3" cstate="print">
            <a:extLst>
              <a:ext uri="{28A0092B-C50C-407E-A947-70E740481C1C}">
                <a14:useLocalDpi xmlns:a14="http://schemas.microsoft.com/office/drawing/2010/main" val="0"/>
              </a:ext>
            </a:extLst>
          </a:blip>
          <a:stretch>
            <a:fillRect/>
          </a:stretch>
        </p:blipFill>
        <p:spPr>
          <a:xfrm>
            <a:off x="1331640" y="2132856"/>
            <a:ext cx="3888432" cy="3384376"/>
          </a:xfrm>
          <a:prstGeom prst="rect">
            <a:avLst/>
          </a:prstGeom>
        </p:spPr>
      </p:pic>
      <p:pic>
        <p:nvPicPr>
          <p:cNvPr id="8" name="Рисунок 7"/>
          <p:cNvPicPr/>
          <p:nvPr/>
        </p:nvPicPr>
        <p:blipFill>
          <a:blip r:embed="rId4" cstate="print">
            <a:extLst>
              <a:ext uri="{28A0092B-C50C-407E-A947-70E740481C1C}">
                <a14:useLocalDpi xmlns:a14="http://schemas.microsoft.com/office/drawing/2010/main" val="0"/>
              </a:ext>
            </a:extLst>
          </a:blip>
          <a:stretch>
            <a:fillRect/>
          </a:stretch>
        </p:blipFill>
        <p:spPr>
          <a:xfrm>
            <a:off x="5059997" y="893445"/>
            <a:ext cx="3544451" cy="3687683"/>
          </a:xfrm>
          <a:prstGeom prst="rect">
            <a:avLst/>
          </a:prstGeom>
        </p:spPr>
      </p:pic>
      <p:pic>
        <p:nvPicPr>
          <p:cNvPr id="7" name="Рисунок 6"/>
          <p:cNvPicPr/>
          <p:nvPr/>
        </p:nvPicPr>
        <p:blipFill>
          <a:blip r:embed="rId5" cstate="print">
            <a:extLst>
              <a:ext uri="{28A0092B-C50C-407E-A947-70E740481C1C}">
                <a14:useLocalDpi xmlns:a14="http://schemas.microsoft.com/office/drawing/2010/main" val="0"/>
              </a:ext>
            </a:extLst>
          </a:blip>
          <a:stretch>
            <a:fillRect/>
          </a:stretch>
        </p:blipFill>
        <p:spPr>
          <a:xfrm>
            <a:off x="5059997" y="3645024"/>
            <a:ext cx="3544451" cy="3168352"/>
          </a:xfrm>
          <a:prstGeom prst="rect">
            <a:avLst/>
          </a:prstGeom>
        </p:spPr>
      </p:pic>
      <mc:AlternateContent xmlns:mc="http://schemas.openxmlformats.org/markup-compatibility/2006" xmlns:a14="http://schemas.microsoft.com/office/drawing/2010/main">
        <mc:Choice Requires="a14">
          <p:sp>
            <p:nvSpPr>
              <p:cNvPr id="9" name="Прямоугольник 8"/>
              <p:cNvSpPr/>
              <p:nvPr/>
            </p:nvSpPr>
            <p:spPr>
              <a:xfrm>
                <a:off x="2458223" y="5445224"/>
                <a:ext cx="2600584" cy="8704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solidFill>
                            <a:srgbClr val="000099"/>
                          </a:solidFill>
                          <a:latin typeface="Cambria Math"/>
                        </a:rPr>
                        <m:t>𝑃</m:t>
                      </m:r>
                      <m:d>
                        <m:dPr>
                          <m:ctrlPr>
                            <a:rPr lang="ru-RU" i="1">
                              <a:solidFill>
                                <a:srgbClr val="000099"/>
                              </a:solidFill>
                              <a:latin typeface="Cambria Math" panose="02040503050406030204" pitchFamily="18" charset="0"/>
                            </a:rPr>
                          </m:ctrlPr>
                        </m:dPr>
                        <m:e>
                          <m:sSub>
                            <m:sSubPr>
                              <m:ctrlPr>
                                <a:rPr lang="ru-RU" i="1">
                                  <a:solidFill>
                                    <a:srgbClr val="000099"/>
                                  </a:solidFill>
                                  <a:latin typeface="Cambria Math" panose="02040503050406030204" pitchFamily="18" charset="0"/>
                                </a:rPr>
                              </m:ctrlPr>
                            </m:sSubPr>
                            <m:e>
                              <m:r>
                                <a:rPr lang="en-US" i="1">
                                  <a:solidFill>
                                    <a:srgbClr val="000099"/>
                                  </a:solidFill>
                                  <a:latin typeface="Cambria Math"/>
                                </a:rPr>
                                <m:t>𝑣</m:t>
                              </m:r>
                            </m:e>
                            <m:sub>
                              <m:r>
                                <a:rPr lang="ru-RU" i="1">
                                  <a:solidFill>
                                    <a:srgbClr val="000099"/>
                                  </a:solidFill>
                                  <a:latin typeface="Cambria Math"/>
                                </a:rPr>
                                <m:t>𝑟</m:t>
                              </m:r>
                            </m:sub>
                          </m:sSub>
                        </m:e>
                        <m:e>
                          <m:sSub>
                            <m:sSubPr>
                              <m:ctrlPr>
                                <a:rPr lang="ru-RU" i="1">
                                  <a:solidFill>
                                    <a:srgbClr val="000099"/>
                                  </a:solidFill>
                                  <a:latin typeface="Cambria Math" panose="02040503050406030204" pitchFamily="18" charset="0"/>
                                </a:rPr>
                              </m:ctrlPr>
                            </m:sSubPr>
                            <m:e>
                              <m:r>
                                <a:rPr lang="ru-RU" i="1">
                                  <a:solidFill>
                                    <a:srgbClr val="000099"/>
                                  </a:solidFill>
                                  <a:latin typeface="Cambria Math"/>
                                </a:rPr>
                                <m:t>𝐶</m:t>
                              </m:r>
                            </m:e>
                            <m:sub>
                              <m:r>
                                <a:rPr lang="ru-RU" i="1">
                                  <a:solidFill>
                                    <a:srgbClr val="000099"/>
                                  </a:solidFill>
                                  <a:latin typeface="Cambria Math"/>
                                </a:rPr>
                                <m:t>𝑙</m:t>
                              </m:r>
                            </m:sub>
                          </m:sSub>
                        </m:e>
                      </m:d>
                      <m:r>
                        <a:rPr lang="ru-RU" i="1">
                          <a:solidFill>
                            <a:srgbClr val="000099"/>
                          </a:solidFill>
                          <a:latin typeface="Cambria Math"/>
                        </a:rPr>
                        <m:t>=</m:t>
                      </m:r>
                      <m:nary>
                        <m:naryPr>
                          <m:chr m:val="∏"/>
                          <m:limLoc m:val="undOvr"/>
                          <m:ctrlPr>
                            <a:rPr lang="ru-RU" i="1">
                              <a:solidFill>
                                <a:srgbClr val="000099"/>
                              </a:solidFill>
                              <a:latin typeface="Cambria Math" panose="02040503050406030204" pitchFamily="18" charset="0"/>
                            </a:rPr>
                          </m:ctrlPr>
                        </m:naryPr>
                        <m:sub>
                          <m:r>
                            <a:rPr lang="ru-RU" i="1">
                              <a:solidFill>
                                <a:srgbClr val="000099"/>
                              </a:solidFill>
                              <a:latin typeface="Cambria Math"/>
                            </a:rPr>
                            <m:t>𝑘</m:t>
                          </m:r>
                          <m:r>
                            <a:rPr lang="ru-RU" i="1">
                              <a:solidFill>
                                <a:srgbClr val="000099"/>
                              </a:solidFill>
                              <a:latin typeface="Cambria Math"/>
                            </a:rPr>
                            <m:t>=1</m:t>
                          </m:r>
                        </m:sub>
                        <m:sup>
                          <m:r>
                            <a:rPr lang="ru-RU" i="1">
                              <a:solidFill>
                                <a:srgbClr val="000099"/>
                              </a:solidFill>
                              <a:latin typeface="Cambria Math"/>
                            </a:rPr>
                            <m:t>𝑟</m:t>
                          </m:r>
                          <m:r>
                            <a:rPr lang="ru-RU" i="1">
                              <a:solidFill>
                                <a:srgbClr val="000099"/>
                              </a:solidFill>
                              <a:latin typeface="Cambria Math"/>
                            </a:rPr>
                            <m:t>−1</m:t>
                          </m:r>
                        </m:sup>
                        <m:e>
                          <m:sSub>
                            <m:sSubPr>
                              <m:ctrlPr>
                                <a:rPr lang="ru-RU" i="1">
                                  <a:solidFill>
                                    <a:srgbClr val="000099"/>
                                  </a:solidFill>
                                  <a:latin typeface="Cambria Math" panose="02040503050406030204" pitchFamily="18" charset="0"/>
                                </a:rPr>
                              </m:ctrlPr>
                            </m:sSubPr>
                            <m:e>
                              <m:r>
                                <a:rPr lang="ru-RU" i="1">
                                  <a:solidFill>
                                    <a:srgbClr val="000099"/>
                                  </a:solidFill>
                                  <a:latin typeface="Cambria Math"/>
                                </a:rPr>
                                <m:t>𝑚</m:t>
                              </m:r>
                            </m:e>
                            <m:sub>
                              <m:sSub>
                                <m:sSubPr>
                                  <m:ctrlPr>
                                    <a:rPr lang="ru-RU" i="1">
                                      <a:solidFill>
                                        <a:srgbClr val="000099"/>
                                      </a:solidFill>
                                      <a:latin typeface="Cambria Math" panose="02040503050406030204" pitchFamily="18" charset="0"/>
                                    </a:rPr>
                                  </m:ctrlPr>
                                </m:sSubPr>
                                <m:e>
                                  <m:r>
                                    <a:rPr lang="ru-RU" i="1">
                                      <a:solidFill>
                                        <a:srgbClr val="000099"/>
                                      </a:solidFill>
                                      <a:latin typeface="Cambria Math"/>
                                    </a:rPr>
                                    <m:t>𝑠</m:t>
                                  </m:r>
                                </m:e>
                                <m:sub>
                                  <m:r>
                                    <a:rPr lang="ru-RU" i="1">
                                      <a:solidFill>
                                        <a:srgbClr val="000099"/>
                                      </a:solidFill>
                                      <a:latin typeface="Cambria Math"/>
                                    </a:rPr>
                                    <m:t>𝑘</m:t>
                                  </m:r>
                                  <m:r>
                                    <a:rPr lang="ru-RU" i="1">
                                      <a:solidFill>
                                        <a:srgbClr val="000099"/>
                                      </a:solidFill>
                                      <a:latin typeface="Cambria Math"/>
                                    </a:rPr>
                                    <m:t>+1</m:t>
                                  </m:r>
                                </m:sub>
                              </m:sSub>
                              <m:sSub>
                                <m:sSubPr>
                                  <m:ctrlPr>
                                    <a:rPr lang="ru-RU" i="1">
                                      <a:solidFill>
                                        <a:srgbClr val="000099"/>
                                      </a:solidFill>
                                      <a:latin typeface="Cambria Math" panose="02040503050406030204" pitchFamily="18" charset="0"/>
                                    </a:rPr>
                                  </m:ctrlPr>
                                </m:sSubPr>
                                <m:e>
                                  <m:r>
                                    <a:rPr lang="ru-RU" i="1">
                                      <a:solidFill>
                                        <a:srgbClr val="000099"/>
                                      </a:solidFill>
                                      <a:latin typeface="Cambria Math"/>
                                    </a:rPr>
                                    <m:t>𝑠</m:t>
                                  </m:r>
                                </m:e>
                                <m:sub>
                                  <m:r>
                                    <a:rPr lang="ru-RU" i="1">
                                      <a:solidFill>
                                        <a:srgbClr val="000099"/>
                                      </a:solidFill>
                                      <a:latin typeface="Cambria Math"/>
                                    </a:rPr>
                                    <m:t>𝑘</m:t>
                                  </m:r>
                                </m:sub>
                              </m:sSub>
                              <m:r>
                                <a:rPr lang="ru-RU" i="1">
                                  <a:solidFill>
                                    <a:srgbClr val="000099"/>
                                  </a:solidFill>
                                  <a:latin typeface="Cambria Math"/>
                                </a:rPr>
                                <m:t>,</m:t>
                              </m:r>
                              <m:r>
                                <a:rPr lang="ru-RU" i="1">
                                  <a:solidFill>
                                    <a:srgbClr val="000099"/>
                                  </a:solidFill>
                                  <a:latin typeface="Cambria Math"/>
                                </a:rPr>
                                <m:t>𝑙</m:t>
                              </m:r>
                            </m:sub>
                          </m:sSub>
                        </m:e>
                      </m:nary>
                    </m:oMath>
                  </m:oMathPara>
                </a14:m>
                <a:endParaRPr lang="ru-RU" dirty="0">
                  <a:solidFill>
                    <a:srgbClr val="000099"/>
                  </a:solidFill>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2458223" y="5445224"/>
                <a:ext cx="2600584" cy="870495"/>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300285" y="5723964"/>
                <a:ext cx="21114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b="1" i="1" smtClean="0">
                          <a:solidFill>
                            <a:srgbClr val="000099"/>
                          </a:solidFill>
                          <a:latin typeface="Cambria Math"/>
                        </a:rPr>
                        <m:t>𝒑</m:t>
                      </m:r>
                      <m:d>
                        <m:dPr>
                          <m:ctrlPr>
                            <a:rPr lang="ru-RU" i="1">
                              <a:solidFill>
                                <a:srgbClr val="000099"/>
                              </a:solidFill>
                              <a:latin typeface="Cambria Math" panose="02040503050406030204" pitchFamily="18" charset="0"/>
                            </a:rPr>
                          </m:ctrlPr>
                        </m:dPr>
                        <m:e>
                          <m:r>
                            <a:rPr lang="ru-RU" i="1">
                              <a:solidFill>
                                <a:srgbClr val="000099"/>
                              </a:solidFill>
                              <a:latin typeface="Cambria Math"/>
                            </a:rPr>
                            <m:t>𝑡</m:t>
                          </m:r>
                          <m:r>
                            <a:rPr lang="ru-RU" i="1">
                              <a:solidFill>
                                <a:srgbClr val="000099"/>
                              </a:solidFill>
                              <a:latin typeface="Cambria Math"/>
                            </a:rPr>
                            <m:t>+1</m:t>
                          </m:r>
                        </m:e>
                      </m:d>
                      <m:r>
                        <a:rPr lang="ru-RU" i="1">
                          <a:solidFill>
                            <a:srgbClr val="000099"/>
                          </a:solidFill>
                          <a:latin typeface="Cambria Math"/>
                        </a:rPr>
                        <m:t>=</m:t>
                      </m:r>
                      <m:sSub>
                        <m:sSubPr>
                          <m:ctrlPr>
                            <a:rPr lang="ru-RU" b="1" i="1">
                              <a:solidFill>
                                <a:srgbClr val="000099"/>
                              </a:solidFill>
                              <a:latin typeface="Cambria Math" panose="02040503050406030204" pitchFamily="18" charset="0"/>
                            </a:rPr>
                          </m:ctrlPr>
                        </m:sSubPr>
                        <m:e>
                          <m:r>
                            <a:rPr lang="ru-RU" b="1" i="1">
                              <a:solidFill>
                                <a:srgbClr val="000099"/>
                              </a:solidFill>
                              <a:latin typeface="Cambria Math"/>
                            </a:rPr>
                            <m:t>𝐌</m:t>
                          </m:r>
                        </m:e>
                        <m:sub>
                          <m:r>
                            <a:rPr lang="ru-RU" b="1" i="1">
                              <a:solidFill>
                                <a:srgbClr val="000099"/>
                              </a:solidFill>
                              <a:latin typeface="Cambria Math"/>
                            </a:rPr>
                            <m:t>𝒍</m:t>
                          </m:r>
                        </m:sub>
                      </m:sSub>
                      <m:r>
                        <a:rPr lang="ru-RU" b="1" i="1">
                          <a:solidFill>
                            <a:srgbClr val="000099"/>
                          </a:solidFill>
                          <a:latin typeface="Cambria Math"/>
                        </a:rPr>
                        <m:t>𝐩</m:t>
                      </m:r>
                      <m:d>
                        <m:dPr>
                          <m:ctrlPr>
                            <a:rPr lang="ru-RU" i="1">
                              <a:solidFill>
                                <a:srgbClr val="000099"/>
                              </a:solidFill>
                              <a:latin typeface="Cambria Math" panose="02040503050406030204" pitchFamily="18" charset="0"/>
                            </a:rPr>
                          </m:ctrlPr>
                        </m:dPr>
                        <m:e>
                          <m:r>
                            <a:rPr lang="ru-RU" i="1">
                              <a:solidFill>
                                <a:srgbClr val="000099"/>
                              </a:solidFill>
                              <a:latin typeface="Cambria Math"/>
                            </a:rPr>
                            <m:t>𝑡</m:t>
                          </m:r>
                        </m:e>
                      </m:d>
                      <m:r>
                        <a:rPr lang="ru-RU" i="1">
                          <a:solidFill>
                            <a:srgbClr val="000099"/>
                          </a:solidFill>
                          <a:latin typeface="Cambria Math"/>
                        </a:rPr>
                        <m:t>,</m:t>
                      </m:r>
                    </m:oMath>
                  </m:oMathPara>
                </a14:m>
                <a:endParaRPr lang="ru-RU" dirty="0">
                  <a:solidFill>
                    <a:srgbClr val="000099"/>
                  </a:solidFill>
                </a:endParaRPr>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300285" y="5723964"/>
                <a:ext cx="2111475" cy="369332"/>
              </a:xfrm>
              <a:prstGeom prst="rect">
                <a:avLst/>
              </a:prstGeom>
              <a:blipFill rotWithShape="1">
                <a:blip r:embed="rId7"/>
                <a:stretch>
                  <a:fillRect b="-655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323528" y="6228020"/>
                <a:ext cx="13452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99"/>
                          </a:solidFill>
                          <a:latin typeface="Cambria Math"/>
                        </a:rPr>
                        <m:t>𝒍𝒏</m:t>
                      </m:r>
                      <m:r>
                        <a:rPr lang="en-US" i="1">
                          <a:solidFill>
                            <a:srgbClr val="000099"/>
                          </a:solidFill>
                          <a:latin typeface="Cambria Math"/>
                        </a:rPr>
                        <m:t> </m:t>
                      </m:r>
                      <m:r>
                        <a:rPr lang="ru-RU" i="1">
                          <a:solidFill>
                            <a:srgbClr val="000099"/>
                          </a:solidFill>
                          <a:latin typeface="Cambria Math"/>
                        </a:rPr>
                        <m:t>𝑃</m:t>
                      </m:r>
                      <m:d>
                        <m:dPr>
                          <m:ctrlPr>
                            <a:rPr lang="ru-RU" i="1">
                              <a:solidFill>
                                <a:srgbClr val="000099"/>
                              </a:solidFill>
                              <a:latin typeface="Cambria Math" panose="02040503050406030204" pitchFamily="18" charset="0"/>
                            </a:rPr>
                          </m:ctrlPr>
                        </m:dPr>
                        <m:e>
                          <m:sSub>
                            <m:sSubPr>
                              <m:ctrlPr>
                                <a:rPr lang="ru-RU" i="1">
                                  <a:solidFill>
                                    <a:srgbClr val="000099"/>
                                  </a:solidFill>
                                  <a:latin typeface="Cambria Math" panose="02040503050406030204" pitchFamily="18" charset="0"/>
                                </a:rPr>
                              </m:ctrlPr>
                            </m:sSubPr>
                            <m:e>
                              <m:r>
                                <a:rPr lang="en-US" i="1">
                                  <a:solidFill>
                                    <a:srgbClr val="000099"/>
                                  </a:solidFill>
                                  <a:latin typeface="Cambria Math"/>
                                </a:rPr>
                                <m:t>𝑣</m:t>
                              </m:r>
                            </m:e>
                            <m:sub>
                              <m:r>
                                <a:rPr lang="ru-RU" i="1">
                                  <a:solidFill>
                                    <a:srgbClr val="000099"/>
                                  </a:solidFill>
                                  <a:latin typeface="Cambria Math"/>
                                </a:rPr>
                                <m:t>𝑟</m:t>
                              </m:r>
                            </m:sub>
                          </m:sSub>
                        </m:e>
                        <m:e>
                          <m:sSub>
                            <m:sSubPr>
                              <m:ctrlPr>
                                <a:rPr lang="ru-RU" i="1">
                                  <a:solidFill>
                                    <a:srgbClr val="000099"/>
                                  </a:solidFill>
                                  <a:latin typeface="Cambria Math" panose="02040503050406030204" pitchFamily="18" charset="0"/>
                                </a:rPr>
                              </m:ctrlPr>
                            </m:sSubPr>
                            <m:e>
                              <m:r>
                                <a:rPr lang="ru-RU" i="1">
                                  <a:solidFill>
                                    <a:srgbClr val="000099"/>
                                  </a:solidFill>
                                  <a:latin typeface="Cambria Math"/>
                                </a:rPr>
                                <m:t>𝐶</m:t>
                              </m:r>
                            </m:e>
                            <m:sub>
                              <m:r>
                                <a:rPr lang="ru-RU" i="1">
                                  <a:solidFill>
                                    <a:srgbClr val="000099"/>
                                  </a:solidFill>
                                  <a:latin typeface="Cambria Math"/>
                                </a:rPr>
                                <m:t>𝑙</m:t>
                              </m:r>
                            </m:sub>
                          </m:sSub>
                        </m:e>
                      </m:d>
                    </m:oMath>
                  </m:oMathPara>
                </a14:m>
                <a:endParaRPr lang="ru-RU" dirty="0">
                  <a:solidFill>
                    <a:srgbClr val="000099"/>
                  </a:solidFill>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323528" y="6228020"/>
                <a:ext cx="1345240" cy="369332"/>
              </a:xfrm>
              <a:prstGeom prst="rect">
                <a:avLst/>
              </a:prstGeom>
              <a:blipFill rotWithShape="1">
                <a:blip r:embed="rId8"/>
                <a:stretch>
                  <a:fillRect/>
                </a:stretch>
              </a:blipFill>
            </p:spPr>
            <p:txBody>
              <a:bodyPr/>
              <a:lstStyle/>
              <a:p>
                <a:r>
                  <a:rPr lang="ru-RU">
                    <a:noFill/>
                  </a:rPr>
                  <a:t> </a:t>
                </a:r>
              </a:p>
            </p:txBody>
          </p:sp>
        </mc:Fallback>
      </mc:AlternateContent>
      <p:sp>
        <p:nvSpPr>
          <p:cNvPr id="12" name="TextBox 11"/>
          <p:cNvSpPr txBox="1"/>
          <p:nvPr/>
        </p:nvSpPr>
        <p:spPr>
          <a:xfrm>
            <a:off x="1547664" y="6248345"/>
            <a:ext cx="3456384" cy="338554"/>
          </a:xfrm>
          <a:prstGeom prst="rect">
            <a:avLst/>
          </a:prstGeom>
          <a:noFill/>
        </p:spPr>
        <p:txBody>
          <a:bodyPr wrap="square" rtlCol="0">
            <a:spAutoFit/>
          </a:bodyPr>
          <a:lstStyle/>
          <a:p>
            <a:r>
              <a:rPr lang="ru-RU" sz="1400" i="1" dirty="0"/>
              <a:t>- </a:t>
            </a:r>
            <a:r>
              <a:rPr lang="en-US" sz="1600" dirty="0">
                <a:solidFill>
                  <a:srgbClr val="000099"/>
                </a:solidFill>
              </a:rPr>
              <a:t>scores of the likelihood metric</a:t>
            </a:r>
            <a:endParaRPr lang="ru-RU" sz="1600" dirty="0">
              <a:solidFill>
                <a:srgbClr val="000099"/>
              </a:solidFill>
            </a:endParaRPr>
          </a:p>
        </p:txBody>
      </p:sp>
    </p:spTree>
    <p:extLst>
      <p:ext uri="{BB962C8B-B14F-4D97-AF65-F5344CB8AC3E}">
        <p14:creationId xmlns:p14="http://schemas.microsoft.com/office/powerpoint/2010/main" val="17766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2664296" cy="5688632"/>
          </a:xfrm>
        </p:spPr>
        <p:txBody>
          <a:bodyPr>
            <a:noAutofit/>
          </a:bodyPr>
          <a:lstStyle/>
          <a:p>
            <a:pPr algn="l"/>
            <a:r>
              <a:rPr lang="en-US" sz="2800" dirty="0">
                <a:solidFill>
                  <a:srgbClr val="000099"/>
                </a:solidFill>
              </a:rPr>
              <a:t>"Heat" maps of the distribution of attention for different modes of flight and pilots with different skills</a:t>
            </a:r>
            <a:endParaRPr lang="ru-RU" sz="2800" dirty="0">
              <a:solidFill>
                <a:srgbClr val="000099"/>
              </a:solidFill>
            </a:endParaRPr>
          </a:p>
        </p:txBody>
      </p:sp>
      <p:sp>
        <p:nvSpPr>
          <p:cNvPr id="4" name="Номер слайда 3"/>
          <p:cNvSpPr>
            <a:spLocks noGrp="1"/>
          </p:cNvSpPr>
          <p:nvPr>
            <p:ph type="sldNum" sz="quarter" idx="12"/>
          </p:nvPr>
        </p:nvSpPr>
        <p:spPr/>
        <p:txBody>
          <a:bodyPr/>
          <a:lstStyle/>
          <a:p>
            <a:fld id="{58FE95F2-C211-4CA4-84D1-6124A6528263}" type="slidenum">
              <a:rPr lang="ru-RU" smtClean="0"/>
              <a:pPr/>
              <a:t>12</a:t>
            </a:fld>
            <a:endParaRPr lang="ru-RU"/>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5939790" cy="5446395"/>
          </a:xfrm>
          <a:prstGeom prst="rect">
            <a:avLst/>
          </a:prstGeom>
          <a:noFill/>
          <a:ln>
            <a:noFill/>
          </a:ln>
        </p:spPr>
      </p:pic>
    </p:spTree>
    <p:extLst>
      <p:ext uri="{BB962C8B-B14F-4D97-AF65-F5344CB8AC3E}">
        <p14:creationId xmlns:p14="http://schemas.microsoft.com/office/powerpoint/2010/main" val="44463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7056784" cy="1728192"/>
          </a:xfrm>
        </p:spPr>
        <p:txBody>
          <a:bodyPr>
            <a:noAutofit/>
          </a:bodyPr>
          <a:lstStyle/>
          <a:p>
            <a:pPr algn="l">
              <a:lnSpc>
                <a:spcPct val="90000"/>
              </a:lnSpc>
            </a:pPr>
            <a:r>
              <a:rPr lang="en-US" sz="2800" b="1" dirty="0">
                <a:solidFill>
                  <a:srgbClr val="000099"/>
                </a:solidFill>
              </a:rPr>
              <a:t>Results of Fischer's </a:t>
            </a:r>
            <a:r>
              <a:rPr lang="en-US" sz="2800" b="1" u="sng" dirty="0">
                <a:solidFill>
                  <a:srgbClr val="000099"/>
                </a:solidFill>
              </a:rPr>
              <a:t>discriminant analysis </a:t>
            </a:r>
            <a:r>
              <a:rPr lang="en-US" sz="2800" b="1" dirty="0">
                <a:solidFill>
                  <a:srgbClr val="000099"/>
                </a:solidFill>
              </a:rPr>
              <a:t>of representations of gaze trajectories in scaling spaces</a:t>
            </a:r>
            <a:r>
              <a:rPr lang="en-US" sz="2800" dirty="0">
                <a:solidFill>
                  <a:srgbClr val="000099"/>
                </a:solidFill>
              </a:rPr>
              <a:t>: </a:t>
            </a:r>
            <a:r>
              <a:rPr lang="en-US" sz="2400" dirty="0">
                <a:solidFill>
                  <a:srgbClr val="000099"/>
                </a:solidFill>
              </a:rPr>
              <a:t>testing hypotheses about the insignificance of differences in gaze trajectories at different flight phases and for different pilots</a:t>
            </a:r>
            <a:endParaRPr lang="ru-RU" sz="2800" dirty="0">
              <a:solidFill>
                <a:srgbClr val="000099"/>
              </a:solidFill>
            </a:endParaRPr>
          </a:p>
        </p:txBody>
      </p:sp>
      <p:sp>
        <p:nvSpPr>
          <p:cNvPr id="4" name="Номер слайда 3"/>
          <p:cNvSpPr>
            <a:spLocks noGrp="1"/>
          </p:cNvSpPr>
          <p:nvPr>
            <p:ph type="sldNum" sz="quarter" idx="12"/>
          </p:nvPr>
        </p:nvSpPr>
        <p:spPr/>
        <p:txBody>
          <a:bodyPr/>
          <a:lstStyle/>
          <a:p>
            <a:fld id="{58FE95F2-C211-4CA4-84D1-6124A6528263}" type="slidenum">
              <a:rPr lang="ru-RU" smtClean="0"/>
              <a:pPr/>
              <a:t>13</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306007658"/>
              </p:ext>
            </p:extLst>
          </p:nvPr>
        </p:nvGraphicFramePr>
        <p:xfrm>
          <a:off x="251520" y="1844824"/>
          <a:ext cx="8640961" cy="4680515"/>
        </p:xfrm>
        <a:graphic>
          <a:graphicData uri="http://schemas.openxmlformats.org/drawingml/2006/table">
            <a:tbl>
              <a:tblPr firstRow="1" firstCol="1" bandRow="1">
                <a:tableStyleId>{5C22544A-7EE6-4342-B048-85BDC9FD1C3A}</a:tableStyleId>
              </a:tblPr>
              <a:tblGrid>
                <a:gridCol w="1600989">
                  <a:extLst>
                    <a:ext uri="{9D8B030D-6E8A-4147-A177-3AD203B41FA5}">
                      <a16:colId xmlns:a16="http://schemas.microsoft.com/office/drawing/2014/main" val="20000"/>
                    </a:ext>
                  </a:extLst>
                </a:gridCol>
                <a:gridCol w="1278829">
                  <a:extLst>
                    <a:ext uri="{9D8B030D-6E8A-4147-A177-3AD203B41FA5}">
                      <a16:colId xmlns:a16="http://schemas.microsoft.com/office/drawing/2014/main" val="20001"/>
                    </a:ext>
                  </a:extLst>
                </a:gridCol>
                <a:gridCol w="1278829">
                  <a:extLst>
                    <a:ext uri="{9D8B030D-6E8A-4147-A177-3AD203B41FA5}">
                      <a16:colId xmlns:a16="http://schemas.microsoft.com/office/drawing/2014/main" val="20002"/>
                    </a:ext>
                  </a:extLst>
                </a:gridCol>
                <a:gridCol w="1278829">
                  <a:extLst>
                    <a:ext uri="{9D8B030D-6E8A-4147-A177-3AD203B41FA5}">
                      <a16:colId xmlns:a16="http://schemas.microsoft.com/office/drawing/2014/main" val="20003"/>
                    </a:ext>
                  </a:extLst>
                </a:gridCol>
                <a:gridCol w="1278829">
                  <a:extLst>
                    <a:ext uri="{9D8B030D-6E8A-4147-A177-3AD203B41FA5}">
                      <a16:colId xmlns:a16="http://schemas.microsoft.com/office/drawing/2014/main" val="20004"/>
                    </a:ext>
                  </a:extLst>
                </a:gridCol>
                <a:gridCol w="961951">
                  <a:extLst>
                    <a:ext uri="{9D8B030D-6E8A-4147-A177-3AD203B41FA5}">
                      <a16:colId xmlns:a16="http://schemas.microsoft.com/office/drawing/2014/main" val="20005"/>
                    </a:ext>
                  </a:extLst>
                </a:gridCol>
                <a:gridCol w="962705">
                  <a:extLst>
                    <a:ext uri="{9D8B030D-6E8A-4147-A177-3AD203B41FA5}">
                      <a16:colId xmlns:a16="http://schemas.microsoft.com/office/drawing/2014/main" val="20006"/>
                    </a:ext>
                  </a:extLst>
                </a:gridCol>
              </a:tblGrid>
              <a:tr h="482883">
                <a:tc>
                  <a:txBody>
                    <a:bodyPr/>
                    <a:lstStyle/>
                    <a:p>
                      <a:pPr algn="ctr">
                        <a:lnSpc>
                          <a:spcPct val="107000"/>
                        </a:lnSpc>
                        <a:spcAft>
                          <a:spcPts val="0"/>
                        </a:spcAft>
                      </a:pPr>
                      <a:r>
                        <a:rPr lang="ru-RU" sz="1400" dirty="0">
                          <a:solidFill>
                            <a:srgbClr val="FFFF00"/>
                          </a:solidFill>
                          <a:effectLst/>
                        </a:rPr>
                        <a:t>F-</a:t>
                      </a:r>
                      <a:r>
                        <a:rPr lang="ru-RU" sz="1400" dirty="0" err="1">
                          <a:solidFill>
                            <a:srgbClr val="FFFF00"/>
                          </a:solidFill>
                          <a:effectLst/>
                        </a:rPr>
                        <a:t>statistics</a:t>
                      </a:r>
                      <a:r>
                        <a:rPr lang="ru-RU" sz="1400" dirty="0">
                          <a:solidFill>
                            <a:srgbClr val="FFFF00"/>
                          </a:solidFill>
                          <a:effectLst/>
                        </a:rPr>
                        <a:t> </a:t>
                      </a:r>
                      <a:endParaRPr lang="en-US" sz="1400" dirty="0">
                        <a:solidFill>
                          <a:srgbClr val="FFFF00"/>
                        </a:solidFill>
                        <a:effectLst/>
                      </a:endParaRPr>
                    </a:p>
                    <a:p>
                      <a:pPr algn="ctr">
                        <a:lnSpc>
                          <a:spcPct val="107000"/>
                        </a:lnSpc>
                        <a:spcAft>
                          <a:spcPts val="0"/>
                        </a:spcAft>
                      </a:pPr>
                      <a:r>
                        <a:rPr lang="ru-RU" sz="1400" dirty="0">
                          <a:solidFill>
                            <a:srgbClr val="FFFF00"/>
                          </a:solidFill>
                          <a:effectLst/>
                        </a:rPr>
                        <a:t>(</a:t>
                      </a:r>
                      <a:r>
                        <a:rPr lang="ru-RU" sz="1400" dirty="0" err="1">
                          <a:solidFill>
                            <a:srgbClr val="FFFF00"/>
                          </a:solidFill>
                          <a:effectLst/>
                        </a:rPr>
                        <a:t>df</a:t>
                      </a:r>
                      <a:r>
                        <a:rPr lang="ru-RU" sz="1400" dirty="0">
                          <a:solidFill>
                            <a:srgbClr val="FFFF00"/>
                          </a:solidFill>
                          <a:effectLst/>
                        </a:rPr>
                        <a:t> = 2,16)</a:t>
                      </a:r>
                      <a:endParaRPr lang="ru-RU" sz="2000" dirty="0">
                        <a:solidFill>
                          <a:srgbClr val="FFFF00"/>
                        </a:solidFill>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Inexperienced: cruise 3000-1500ft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Experienced: cruise 3000-1500ft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Inexperienced: descent 1500-100ft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Experienced: descent 1500-100ft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Inexperienced: landing</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Experienced: landing</a:t>
                      </a:r>
                      <a:endParaRPr lang="ru-RU" sz="140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264835">
                <a:tc>
                  <a:txBody>
                    <a:bodyPr/>
                    <a:lstStyle/>
                    <a:p>
                      <a:pPr>
                        <a:lnSpc>
                          <a:spcPct val="107000"/>
                        </a:lnSpc>
                        <a:spcAft>
                          <a:spcPts val="0"/>
                        </a:spcAft>
                      </a:pPr>
                      <a:r>
                        <a:rPr lang="en-US" sz="1050">
                          <a:effectLst/>
                        </a:rPr>
                        <a:t>Inexperienced: cruise</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dirty="0">
                          <a:effectLst/>
                        </a:rPr>
                        <a:t>0,109</a:t>
                      </a:r>
                      <a:endParaRPr lang="ru-RU" sz="1400" dirty="0">
                        <a:effectLst/>
                        <a:latin typeface="Calibri"/>
                        <a:ea typeface="Calibri"/>
                        <a:cs typeface="Times New Roman"/>
                      </a:endParaRPr>
                    </a:p>
                  </a:txBody>
                  <a:tcPr marL="68580" marR="68580" marT="0" marB="0" anchor="ctr">
                    <a:solidFill>
                      <a:srgbClr val="FFC000"/>
                    </a:solidFill>
                  </a:tcPr>
                </a:tc>
                <a:tc>
                  <a:txBody>
                    <a:bodyPr/>
                    <a:lstStyle/>
                    <a:p>
                      <a:pPr algn="r">
                        <a:lnSpc>
                          <a:spcPct val="107000"/>
                        </a:lnSpc>
                        <a:spcAft>
                          <a:spcPts val="0"/>
                        </a:spcAft>
                      </a:pPr>
                      <a:r>
                        <a:rPr lang="ru-RU" sz="1050">
                          <a:effectLst/>
                        </a:rPr>
                        <a:t>7,614</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21,602</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4,121</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5,342</a:t>
                      </a:r>
                      <a:endParaRPr lang="ru-RU"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64835">
                <a:tc>
                  <a:txBody>
                    <a:bodyPr/>
                    <a:lstStyle/>
                    <a:p>
                      <a:pPr>
                        <a:lnSpc>
                          <a:spcPct val="107000"/>
                        </a:lnSpc>
                        <a:spcAft>
                          <a:spcPts val="0"/>
                        </a:spcAft>
                      </a:pPr>
                      <a:r>
                        <a:rPr lang="en-US" sz="1050">
                          <a:effectLst/>
                        </a:rPr>
                        <a:t>Experienced: cruise</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dirty="0">
                          <a:effectLst/>
                        </a:rPr>
                        <a:t>0,109</a:t>
                      </a:r>
                      <a:endParaRPr lang="ru-RU" sz="1400" dirty="0">
                        <a:effectLst/>
                        <a:latin typeface="Calibri"/>
                        <a:ea typeface="Calibri"/>
                        <a:cs typeface="Times New Roman"/>
                      </a:endParaRPr>
                    </a:p>
                  </a:txBody>
                  <a:tcPr marL="68580" marR="68580" marT="0" marB="0" anchor="ctr">
                    <a:solidFill>
                      <a:srgbClr val="FFC000"/>
                    </a:solidFill>
                  </a:tcP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8,133</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27,583</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5,334</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7,000</a:t>
                      </a:r>
                      <a:endParaRPr lang="ru-RU"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64835">
                <a:tc>
                  <a:txBody>
                    <a:bodyPr/>
                    <a:lstStyle/>
                    <a:p>
                      <a:pPr>
                        <a:lnSpc>
                          <a:spcPct val="107000"/>
                        </a:lnSpc>
                        <a:spcAft>
                          <a:spcPts val="0"/>
                        </a:spcAft>
                      </a:pPr>
                      <a:r>
                        <a:rPr lang="en-US" sz="1050">
                          <a:effectLst/>
                        </a:rPr>
                        <a:t>Inexperienced: descent</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7,614</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8,133</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15,338</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25,337</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29,037</a:t>
                      </a:r>
                      <a:endParaRPr lang="ru-RU"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64835">
                <a:tc>
                  <a:txBody>
                    <a:bodyPr/>
                    <a:lstStyle/>
                    <a:p>
                      <a:pPr>
                        <a:lnSpc>
                          <a:spcPct val="107000"/>
                        </a:lnSpc>
                        <a:spcAft>
                          <a:spcPts val="0"/>
                        </a:spcAft>
                      </a:pPr>
                      <a:r>
                        <a:rPr lang="en-US" sz="1050">
                          <a:effectLst/>
                        </a:rPr>
                        <a:t>Experienced: descent</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21,602</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27,583</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15,338</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55,494</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59,916</a:t>
                      </a:r>
                      <a:endParaRPr lang="ru-RU" sz="14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64835">
                <a:tc>
                  <a:txBody>
                    <a:bodyPr/>
                    <a:lstStyle/>
                    <a:p>
                      <a:pPr>
                        <a:lnSpc>
                          <a:spcPct val="107000"/>
                        </a:lnSpc>
                        <a:spcAft>
                          <a:spcPts val="0"/>
                        </a:spcAft>
                      </a:pPr>
                      <a:r>
                        <a:rPr lang="en-US" sz="1050">
                          <a:effectLst/>
                        </a:rPr>
                        <a:t>Inexperienced: landing</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4,121</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5,334</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25,337</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55,494</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dirty="0">
                          <a:effectLst/>
                        </a:rPr>
                        <a:t>0,128</a:t>
                      </a:r>
                      <a:endParaRPr lang="ru-RU" sz="1400" dirty="0">
                        <a:effectLst/>
                        <a:latin typeface="Calibri"/>
                        <a:ea typeface="Calibri"/>
                        <a:cs typeface="Times New Roman"/>
                      </a:endParaRPr>
                    </a:p>
                  </a:txBody>
                  <a:tcPr marL="68580" marR="68580" marT="0" marB="0" anchor="ctr">
                    <a:solidFill>
                      <a:srgbClr val="FFC000"/>
                    </a:solidFill>
                  </a:tcPr>
                </a:tc>
                <a:extLst>
                  <a:ext uri="{0D108BD9-81ED-4DB2-BD59-A6C34878D82A}">
                    <a16:rowId xmlns:a16="http://schemas.microsoft.com/office/drawing/2014/main" val="10005"/>
                  </a:ext>
                </a:extLst>
              </a:tr>
              <a:tr h="278076">
                <a:tc>
                  <a:txBody>
                    <a:bodyPr/>
                    <a:lstStyle/>
                    <a:p>
                      <a:pPr>
                        <a:lnSpc>
                          <a:spcPct val="107000"/>
                        </a:lnSpc>
                        <a:spcAft>
                          <a:spcPts val="0"/>
                        </a:spcAft>
                      </a:pPr>
                      <a:r>
                        <a:rPr lang="en-US" sz="1050">
                          <a:effectLst/>
                        </a:rPr>
                        <a:t>Experienced: landing</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5,342</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7,000</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29,037</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59,916</a:t>
                      </a:r>
                      <a:endParaRPr lang="ru-RU" sz="1400">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dirty="0">
                          <a:effectLst/>
                        </a:rPr>
                        <a:t>0,128</a:t>
                      </a:r>
                      <a:endParaRPr lang="ru-RU" sz="1400" dirty="0">
                        <a:effectLst/>
                        <a:latin typeface="Calibri"/>
                        <a:ea typeface="Calibri"/>
                        <a:cs typeface="Times New Roman"/>
                      </a:endParaRPr>
                    </a:p>
                  </a:txBody>
                  <a:tcPr marL="68580" marR="68580" marT="0" marB="0" anchor="ctr">
                    <a:solidFill>
                      <a:srgbClr val="FFC000"/>
                    </a:solidFill>
                  </a:tcP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264835">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extLst>
                  <a:ext uri="{0D108BD9-81ED-4DB2-BD59-A6C34878D82A}">
                    <a16:rowId xmlns:a16="http://schemas.microsoft.com/office/drawing/2014/main" val="10007"/>
                  </a:ext>
                </a:extLst>
              </a:tr>
              <a:tr h="278076">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tc>
                  <a:txBody>
                    <a:bodyPr/>
                    <a:lstStyle/>
                    <a:p>
                      <a:pPr>
                        <a:lnSpc>
                          <a:spcPct val="107000"/>
                        </a:lnSpc>
                      </a:pPr>
                      <a:endParaRPr lang="ru-RU" sz="1400">
                        <a:effectLst/>
                        <a:latin typeface="Calibri"/>
                      </a:endParaRPr>
                    </a:p>
                  </a:txBody>
                  <a:tcPr marL="68580" marR="68580" marT="0" marB="0" anchor="b"/>
                </a:tc>
                <a:extLst>
                  <a:ext uri="{0D108BD9-81ED-4DB2-BD59-A6C34878D82A}">
                    <a16:rowId xmlns:a16="http://schemas.microsoft.com/office/drawing/2014/main" val="10008"/>
                  </a:ext>
                </a:extLst>
              </a:tr>
              <a:tr h="450219">
                <a:tc>
                  <a:txBody>
                    <a:bodyPr/>
                    <a:lstStyle/>
                    <a:p>
                      <a:pPr algn="ctr">
                        <a:lnSpc>
                          <a:spcPct val="107000"/>
                        </a:lnSpc>
                        <a:spcAft>
                          <a:spcPts val="0"/>
                        </a:spcAft>
                      </a:pPr>
                      <a:r>
                        <a:rPr lang="en-US" sz="1400" dirty="0">
                          <a:solidFill>
                            <a:srgbClr val="FFFF00"/>
                          </a:solidFill>
                          <a:effectLst/>
                        </a:rPr>
                        <a:t>p-values</a:t>
                      </a:r>
                      <a:endParaRPr lang="ru-RU" sz="2000" dirty="0">
                        <a:solidFill>
                          <a:srgbClr val="FFFF00"/>
                        </a:solidFill>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Inexperienced: cruise 3000-1500ft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dirty="0">
                          <a:effectLst/>
                        </a:rPr>
                        <a:t>Experienced: cruise 3000-1500ft</a:t>
                      </a:r>
                      <a:endParaRPr lang="ru-RU" sz="1400" dirty="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Inexperienced: descent 1500-100ft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Experienced: descent 1500-100ft</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Inexperienced: landing</a:t>
                      </a:r>
                      <a:endParaRPr lang="ru-RU" sz="1400">
                        <a:effectLst/>
                        <a:latin typeface="Calibri"/>
                        <a:ea typeface="Calibri"/>
                        <a:cs typeface="Times New Roman"/>
                      </a:endParaRPr>
                    </a:p>
                  </a:txBody>
                  <a:tcPr marL="68580" marR="68580" marT="0" marB="0" anchor="b"/>
                </a:tc>
                <a:tc>
                  <a:txBody>
                    <a:bodyPr/>
                    <a:lstStyle/>
                    <a:p>
                      <a:pPr algn="ctr">
                        <a:lnSpc>
                          <a:spcPct val="107000"/>
                        </a:lnSpc>
                        <a:spcAft>
                          <a:spcPts val="0"/>
                        </a:spcAft>
                      </a:pPr>
                      <a:r>
                        <a:rPr lang="en-US" sz="1050">
                          <a:effectLst/>
                        </a:rPr>
                        <a:t>Experienced: landing</a:t>
                      </a:r>
                      <a:endParaRPr lang="ru-RU" sz="14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264835">
                <a:tc>
                  <a:txBody>
                    <a:bodyPr/>
                    <a:lstStyle/>
                    <a:p>
                      <a:pPr>
                        <a:lnSpc>
                          <a:spcPct val="107000"/>
                        </a:lnSpc>
                        <a:spcAft>
                          <a:spcPts val="0"/>
                        </a:spcAft>
                      </a:pPr>
                      <a:r>
                        <a:rPr lang="en-US" sz="1050">
                          <a:effectLst/>
                        </a:rPr>
                        <a:t>Inexperienced: cruise</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dirty="0">
                          <a:effectLst/>
                        </a:rPr>
                        <a:t>0,898</a:t>
                      </a:r>
                      <a:endParaRPr lang="ru-RU" sz="1400" dirty="0">
                        <a:effectLst/>
                        <a:latin typeface="Calibri"/>
                        <a:ea typeface="Calibri"/>
                        <a:cs typeface="Times New Roman"/>
                      </a:endParaRPr>
                    </a:p>
                  </a:txBody>
                  <a:tcPr marL="68580" marR="68580" marT="0" marB="0" anchor="ctr">
                    <a:solidFill>
                      <a:srgbClr val="FFC000"/>
                    </a:solidFill>
                  </a:tcPr>
                </a:tc>
                <a:tc>
                  <a:txBody>
                    <a:bodyPr/>
                    <a:lstStyle/>
                    <a:p>
                      <a:pPr algn="r">
                        <a:lnSpc>
                          <a:spcPct val="107000"/>
                        </a:lnSpc>
                        <a:spcAft>
                          <a:spcPts val="0"/>
                        </a:spcAft>
                      </a:pPr>
                      <a:r>
                        <a:rPr lang="ru-RU" sz="1050" b="1" dirty="0">
                          <a:solidFill>
                            <a:srgbClr val="FF0000"/>
                          </a:solidFill>
                          <a:effectLst/>
                        </a:rPr>
                        <a:t>0,005</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0,036</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0,017</a:t>
                      </a:r>
                      <a:endParaRPr lang="ru-RU" sz="1400" b="1" dirty="0">
                        <a:solidFill>
                          <a:srgbClr val="FF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264835">
                <a:tc>
                  <a:txBody>
                    <a:bodyPr/>
                    <a:lstStyle/>
                    <a:p>
                      <a:pPr>
                        <a:lnSpc>
                          <a:spcPct val="107000"/>
                        </a:lnSpc>
                        <a:spcAft>
                          <a:spcPts val="0"/>
                        </a:spcAft>
                      </a:pPr>
                      <a:r>
                        <a:rPr lang="en-US" sz="1050">
                          <a:effectLst/>
                        </a:rPr>
                        <a:t>Experienced: cruise</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dirty="0">
                          <a:effectLst/>
                        </a:rPr>
                        <a:t>0,898</a:t>
                      </a:r>
                      <a:endParaRPr lang="ru-RU" sz="1400" dirty="0">
                        <a:effectLst/>
                        <a:latin typeface="Calibri"/>
                        <a:ea typeface="Calibri"/>
                        <a:cs typeface="Times New Roman"/>
                      </a:endParaRPr>
                    </a:p>
                  </a:txBody>
                  <a:tcPr marL="68580" marR="68580" marT="0" marB="0" anchor="ctr">
                    <a:solidFill>
                      <a:srgbClr val="FFC000"/>
                    </a:solidFill>
                  </a:tcP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a:solidFill>
                            <a:srgbClr val="FF0000"/>
                          </a:solidFill>
                          <a:effectLst/>
                        </a:rPr>
                        <a:t>0,004</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0,017</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0,007</a:t>
                      </a:r>
                      <a:endParaRPr lang="ru-RU" sz="1400" b="1" dirty="0">
                        <a:solidFill>
                          <a:srgbClr val="FF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r h="264835">
                <a:tc>
                  <a:txBody>
                    <a:bodyPr/>
                    <a:lstStyle/>
                    <a:p>
                      <a:pPr>
                        <a:lnSpc>
                          <a:spcPct val="107000"/>
                        </a:lnSpc>
                        <a:spcAft>
                          <a:spcPts val="0"/>
                        </a:spcAft>
                      </a:pPr>
                      <a:r>
                        <a:rPr lang="en-US" sz="1050">
                          <a:effectLst/>
                        </a:rPr>
                        <a:t>Inexperienced: descent</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dirty="0">
                          <a:solidFill>
                            <a:srgbClr val="FF0000"/>
                          </a:solidFill>
                          <a:effectLst/>
                        </a:rPr>
                        <a:t>0,005</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a:solidFill>
                            <a:srgbClr val="FF0000"/>
                          </a:solidFill>
                          <a:effectLst/>
                        </a:rPr>
                        <a:t>0,004</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a:solidFill>
                            <a:srgbClr val="FF0000"/>
                          </a:solidFill>
                          <a:effectLst/>
                        </a:rPr>
                        <a:t> </a:t>
                      </a:r>
                      <a:endParaRPr lang="ru-RU" sz="1400" b="1">
                        <a:solidFill>
                          <a:srgbClr val="FF0000"/>
                        </a:solidFill>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r h="264835">
                <a:tc>
                  <a:txBody>
                    <a:bodyPr/>
                    <a:lstStyle/>
                    <a:p>
                      <a:pPr>
                        <a:lnSpc>
                          <a:spcPct val="107000"/>
                        </a:lnSpc>
                        <a:spcAft>
                          <a:spcPts val="0"/>
                        </a:spcAft>
                      </a:pPr>
                      <a:r>
                        <a:rPr lang="en-US" sz="1050">
                          <a:effectLst/>
                        </a:rPr>
                        <a:t>Experienced: descent</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a:solidFill>
                            <a:srgbClr val="FF0000"/>
                          </a:solidFill>
                          <a:effectLst/>
                        </a:rPr>
                        <a:t>0,000</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a:solidFill>
                            <a:srgbClr val="FF0000"/>
                          </a:solidFill>
                          <a:effectLst/>
                        </a:rPr>
                        <a:t> </a:t>
                      </a:r>
                      <a:endParaRPr lang="ru-RU" sz="1400" b="1">
                        <a:solidFill>
                          <a:srgbClr val="FF0000"/>
                        </a:solidFill>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a:solidFill>
                            <a:srgbClr val="FF0000"/>
                          </a:solidFill>
                          <a:effectLst/>
                        </a:rPr>
                        <a:t>0,000</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3"/>
                  </a:ext>
                </a:extLst>
              </a:tr>
              <a:tr h="264835">
                <a:tc>
                  <a:txBody>
                    <a:bodyPr/>
                    <a:lstStyle/>
                    <a:p>
                      <a:pPr>
                        <a:lnSpc>
                          <a:spcPct val="107000"/>
                        </a:lnSpc>
                        <a:spcAft>
                          <a:spcPts val="0"/>
                        </a:spcAft>
                      </a:pPr>
                      <a:r>
                        <a:rPr lang="en-US" sz="1050">
                          <a:effectLst/>
                        </a:rPr>
                        <a:t>Inexperienced: landing</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a:solidFill>
                            <a:srgbClr val="FF0000"/>
                          </a:solidFill>
                          <a:effectLst/>
                        </a:rPr>
                        <a:t>0,036</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0,017</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a:solidFill>
                            <a:srgbClr val="FF0000"/>
                          </a:solidFill>
                          <a:effectLst/>
                        </a:rPr>
                        <a:t>0,000</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a:effectLst/>
                        </a:rPr>
                        <a:t> </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dirty="0">
                          <a:effectLst/>
                        </a:rPr>
                        <a:t>0,881</a:t>
                      </a:r>
                      <a:endParaRPr lang="ru-RU" sz="1400" dirty="0">
                        <a:effectLst/>
                        <a:latin typeface="Calibri"/>
                        <a:ea typeface="Calibri"/>
                        <a:cs typeface="Times New Roman"/>
                      </a:endParaRPr>
                    </a:p>
                  </a:txBody>
                  <a:tcPr marL="68580" marR="68580" marT="0" marB="0" anchor="ctr">
                    <a:solidFill>
                      <a:srgbClr val="FFC000"/>
                    </a:solidFill>
                  </a:tcPr>
                </a:tc>
                <a:extLst>
                  <a:ext uri="{0D108BD9-81ED-4DB2-BD59-A6C34878D82A}">
                    <a16:rowId xmlns:a16="http://schemas.microsoft.com/office/drawing/2014/main" val="10014"/>
                  </a:ext>
                </a:extLst>
              </a:tr>
              <a:tr h="278076">
                <a:tc>
                  <a:txBody>
                    <a:bodyPr/>
                    <a:lstStyle/>
                    <a:p>
                      <a:pPr>
                        <a:lnSpc>
                          <a:spcPct val="107000"/>
                        </a:lnSpc>
                        <a:spcAft>
                          <a:spcPts val="0"/>
                        </a:spcAft>
                      </a:pPr>
                      <a:r>
                        <a:rPr lang="en-US" sz="1050">
                          <a:effectLst/>
                        </a:rPr>
                        <a:t>Experienced: landing</a:t>
                      </a:r>
                      <a:endParaRPr lang="ru-RU" sz="1400">
                        <a:effectLst/>
                        <a:latin typeface="Calibri"/>
                        <a:ea typeface="Calibri"/>
                        <a:cs typeface="Times New Roman"/>
                      </a:endParaRPr>
                    </a:p>
                  </a:txBody>
                  <a:tcPr marL="68580" marR="68580" marT="0" marB="0" anchor="b"/>
                </a:tc>
                <a:tc>
                  <a:txBody>
                    <a:bodyPr/>
                    <a:lstStyle/>
                    <a:p>
                      <a:pPr algn="r">
                        <a:lnSpc>
                          <a:spcPct val="107000"/>
                        </a:lnSpc>
                        <a:spcAft>
                          <a:spcPts val="0"/>
                        </a:spcAft>
                      </a:pPr>
                      <a:r>
                        <a:rPr lang="ru-RU" sz="1050" b="1">
                          <a:solidFill>
                            <a:srgbClr val="FF0000"/>
                          </a:solidFill>
                          <a:effectLst/>
                        </a:rPr>
                        <a:t>0,017</a:t>
                      </a:r>
                      <a:endParaRPr lang="ru-RU" sz="1400" b="1">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0,007</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b="1" dirty="0">
                          <a:solidFill>
                            <a:srgbClr val="FF0000"/>
                          </a:solidFill>
                          <a:effectLst/>
                        </a:rPr>
                        <a:t>0,000</a:t>
                      </a:r>
                      <a:endParaRPr lang="ru-RU" sz="1400" b="1" dirty="0">
                        <a:solidFill>
                          <a:srgbClr val="FF0000"/>
                        </a:solidFill>
                        <a:effectLst/>
                        <a:latin typeface="Calibri"/>
                        <a:ea typeface="Calibri"/>
                        <a:cs typeface="Times New Roman"/>
                      </a:endParaRPr>
                    </a:p>
                  </a:txBody>
                  <a:tcPr marL="68580" marR="68580" marT="0" marB="0" anchor="ctr"/>
                </a:tc>
                <a:tc>
                  <a:txBody>
                    <a:bodyPr/>
                    <a:lstStyle/>
                    <a:p>
                      <a:pPr algn="r">
                        <a:lnSpc>
                          <a:spcPct val="107000"/>
                        </a:lnSpc>
                        <a:spcAft>
                          <a:spcPts val="0"/>
                        </a:spcAft>
                      </a:pPr>
                      <a:r>
                        <a:rPr lang="ru-RU" sz="1050" dirty="0">
                          <a:effectLst/>
                        </a:rPr>
                        <a:t>0,881</a:t>
                      </a:r>
                      <a:endParaRPr lang="ru-RU" sz="1400" dirty="0">
                        <a:effectLst/>
                        <a:latin typeface="Calibri"/>
                        <a:ea typeface="Calibri"/>
                        <a:cs typeface="Times New Roman"/>
                      </a:endParaRPr>
                    </a:p>
                  </a:txBody>
                  <a:tcPr marL="68580" marR="68580" marT="0" marB="0" anchor="ctr">
                    <a:solidFill>
                      <a:srgbClr val="FFC000"/>
                    </a:solidFill>
                  </a:tcPr>
                </a:tc>
                <a:tc>
                  <a:txBody>
                    <a:bodyPr/>
                    <a:lstStyle/>
                    <a:p>
                      <a:pPr algn="r">
                        <a:lnSpc>
                          <a:spcPct val="107000"/>
                        </a:lnSpc>
                        <a:spcAft>
                          <a:spcPts val="0"/>
                        </a:spcAft>
                      </a:pPr>
                      <a:r>
                        <a:rPr lang="ru-RU" sz="1050" dirty="0">
                          <a:effectLst/>
                        </a:rPr>
                        <a:t> </a:t>
                      </a:r>
                      <a:endParaRPr lang="ru-RU" sz="14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5"/>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66" y="0"/>
            <a:ext cx="1917646"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64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1512168"/>
          </a:xfrm>
        </p:spPr>
        <p:txBody>
          <a:bodyPr>
            <a:noAutofit/>
          </a:bodyPr>
          <a:lstStyle/>
          <a:p>
            <a:r>
              <a:rPr lang="en-US" sz="3400" b="1" dirty="0">
                <a:solidFill>
                  <a:srgbClr val="000099"/>
                </a:solidFill>
              </a:rPr>
              <a:t>Testing hypotheses about differences in gaze trajectories at different flight phases and for different pilots</a:t>
            </a:r>
            <a:endParaRPr lang="ru-RU" sz="3400" b="1" dirty="0">
              <a:solidFill>
                <a:srgbClr val="000099"/>
              </a:solidFill>
            </a:endParaRPr>
          </a:p>
        </p:txBody>
      </p:sp>
      <p:sp>
        <p:nvSpPr>
          <p:cNvPr id="3" name="Объект 2"/>
          <p:cNvSpPr>
            <a:spLocks noGrp="1"/>
          </p:cNvSpPr>
          <p:nvPr>
            <p:ph idx="1"/>
          </p:nvPr>
        </p:nvSpPr>
        <p:spPr>
          <a:xfrm>
            <a:off x="457200" y="1855365"/>
            <a:ext cx="8229600" cy="4525963"/>
          </a:xfrm>
        </p:spPr>
        <p:txBody>
          <a:bodyPr>
            <a:noAutofit/>
          </a:bodyPr>
          <a:lstStyle/>
          <a:p>
            <a:pPr marL="0" indent="0">
              <a:buNone/>
            </a:pPr>
            <a:r>
              <a:rPr lang="en-US" sz="2600" dirty="0">
                <a:solidFill>
                  <a:srgbClr val="000099"/>
                </a:solidFill>
              </a:rPr>
              <a:t>Determining the flight mode and pilot qualification based on video </a:t>
            </a:r>
            <a:r>
              <a:rPr lang="en-US" sz="2600" dirty="0" err="1">
                <a:solidFill>
                  <a:srgbClr val="000099"/>
                </a:solidFill>
              </a:rPr>
              <a:t>oculography</a:t>
            </a:r>
            <a:r>
              <a:rPr lang="en-US" sz="2600" dirty="0">
                <a:solidFill>
                  <a:srgbClr val="000099"/>
                </a:solidFill>
              </a:rPr>
              <a:t> data allows us to talk about the possibility of:</a:t>
            </a:r>
            <a:endParaRPr lang="ru-RU" sz="2600" dirty="0">
              <a:solidFill>
                <a:srgbClr val="000099"/>
              </a:solidFill>
            </a:endParaRPr>
          </a:p>
          <a:p>
            <a:pPr lvl="1">
              <a:buFont typeface="Arial" panose="020B0604020202020204" pitchFamily="34" charset="0"/>
              <a:buChar char="•"/>
            </a:pPr>
            <a:r>
              <a:rPr lang="en-US" sz="2600" dirty="0">
                <a:solidFill>
                  <a:srgbClr val="000099"/>
                </a:solidFill>
              </a:rPr>
              <a:t>significant discrimination of the pilots' gaze trajectories at different flight phases;</a:t>
            </a:r>
            <a:endParaRPr lang="ru-RU" sz="2600" dirty="0">
              <a:solidFill>
                <a:srgbClr val="000099"/>
              </a:solidFill>
            </a:endParaRPr>
          </a:p>
          <a:p>
            <a:pPr lvl="1">
              <a:buFont typeface="Arial" panose="020B0604020202020204" pitchFamily="34" charset="0"/>
              <a:buChar char="•"/>
            </a:pPr>
            <a:r>
              <a:rPr lang="en-US" sz="2600" dirty="0">
                <a:solidFill>
                  <a:srgbClr val="000099"/>
                </a:solidFill>
              </a:rPr>
              <a:t>significant discrimination of the gaze movement trajectories of experienced and inexperienced pilots at certain flight phases, which indicates the prospects of using the presented approach for analyzing video </a:t>
            </a:r>
            <a:r>
              <a:rPr lang="en-US" sz="2600" dirty="0" err="1">
                <a:solidFill>
                  <a:srgbClr val="000099"/>
                </a:solidFill>
              </a:rPr>
              <a:t>oculography</a:t>
            </a:r>
            <a:r>
              <a:rPr lang="en-US" sz="2600" dirty="0">
                <a:solidFill>
                  <a:srgbClr val="000099"/>
                </a:solidFill>
              </a:rPr>
              <a:t> data, especially when classical methods do not allow obtaining useful results. </a:t>
            </a:r>
            <a:endParaRPr lang="ru-RU" sz="2600" dirty="0"/>
          </a:p>
        </p:txBody>
      </p:sp>
      <p:sp>
        <p:nvSpPr>
          <p:cNvPr id="4" name="Номер слайда 3"/>
          <p:cNvSpPr>
            <a:spLocks noGrp="1"/>
          </p:cNvSpPr>
          <p:nvPr>
            <p:ph type="sldNum" sz="quarter" idx="12"/>
          </p:nvPr>
        </p:nvSpPr>
        <p:spPr/>
        <p:txBody>
          <a:bodyPr/>
          <a:lstStyle/>
          <a:p>
            <a:fld id="{58FE95F2-C211-4CA4-84D1-6124A6528263}" type="slidenum">
              <a:rPr lang="ru-RU" smtClean="0"/>
              <a:pPr/>
              <a:t>14</a:t>
            </a:fld>
            <a:endParaRPr lang="ru-RU"/>
          </a:p>
        </p:txBody>
      </p:sp>
    </p:spTree>
    <p:extLst>
      <p:ext uri="{BB962C8B-B14F-4D97-AF65-F5344CB8AC3E}">
        <p14:creationId xmlns:p14="http://schemas.microsoft.com/office/powerpoint/2010/main" val="357174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016" y="44624"/>
            <a:ext cx="8964488" cy="864096"/>
          </a:xfrm>
        </p:spPr>
        <p:txBody>
          <a:bodyPr>
            <a:noAutofit/>
          </a:bodyPr>
          <a:lstStyle/>
          <a:p>
            <a:pPr algn="l">
              <a:lnSpc>
                <a:spcPct val="70000"/>
              </a:lnSpc>
            </a:pPr>
            <a:r>
              <a:rPr lang="en-US" sz="2600" b="1" dirty="0">
                <a:solidFill>
                  <a:srgbClr val="000099"/>
                </a:solidFill>
              </a:rPr>
              <a:t>Future prospects</a:t>
            </a:r>
            <a:r>
              <a:rPr lang="en-US" sz="2600" dirty="0">
                <a:solidFill>
                  <a:srgbClr val="000099"/>
                </a:solidFill>
              </a:rPr>
              <a:t>: identifying the flight modes performed and the level of crew training basing on the oculomotor activity in automatic mode in real time</a:t>
            </a:r>
            <a:endParaRPr lang="ru-RU" sz="2600" dirty="0">
              <a:solidFill>
                <a:srgbClr val="000099"/>
              </a:solidFill>
              <a:latin typeface="+mn-lt"/>
              <a:cs typeface="+mn-cs"/>
            </a:endParaRPr>
          </a:p>
        </p:txBody>
      </p:sp>
      <p:sp>
        <p:nvSpPr>
          <p:cNvPr id="5" name="Номер слайда 3"/>
          <p:cNvSpPr>
            <a:spLocks noGrp="1"/>
          </p:cNvSpPr>
          <p:nvPr>
            <p:ph type="sldNum" sz="quarter" idx="12"/>
          </p:nvPr>
        </p:nvSpPr>
        <p:spPr>
          <a:xfrm>
            <a:off x="6961584" y="6520259"/>
            <a:ext cx="2133600" cy="365125"/>
          </a:xfrm>
        </p:spPr>
        <p:txBody>
          <a:bodyPr/>
          <a:lstStyle/>
          <a:p>
            <a:fld id="{58FE95F2-C211-4CA4-84D1-6124A6528263}" type="slidenum">
              <a:rPr lang="ru-RU" smtClean="0"/>
              <a:pPr/>
              <a:t>15</a:t>
            </a:fld>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6652"/>
            <a:ext cx="9144000" cy="5600700"/>
          </a:xfrm>
          <a:prstGeom prst="rect">
            <a:avLst/>
          </a:prstGeom>
        </p:spPr>
      </p:pic>
      <p:pic>
        <p:nvPicPr>
          <p:cNvPr id="6" name="Рисунок 5"/>
          <p:cNvPicPr/>
          <p:nvPr/>
        </p:nvPicPr>
        <p:blipFill>
          <a:blip r:embed="rId3">
            <a:extLst>
              <a:ext uri="{28A0092B-C50C-407E-A947-70E740481C1C}">
                <a14:useLocalDpi xmlns:a14="http://schemas.microsoft.com/office/drawing/2010/main" val="0"/>
              </a:ext>
            </a:extLst>
          </a:blip>
          <a:stretch>
            <a:fillRect/>
          </a:stretch>
        </p:blipFill>
        <p:spPr>
          <a:xfrm>
            <a:off x="3059831" y="4314949"/>
            <a:ext cx="3822647" cy="2552618"/>
          </a:xfrm>
          <a:prstGeom prst="rect">
            <a:avLst/>
          </a:prstGeom>
        </p:spPr>
      </p:pic>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3048171" y="3429000"/>
            <a:ext cx="3834308" cy="885949"/>
          </a:xfrm>
          <a:prstGeom prst="rect">
            <a:avLst/>
          </a:prstGeom>
        </p:spPr>
      </p:pic>
      <p:pic>
        <p:nvPicPr>
          <p:cNvPr id="8" name="Рисунок 7"/>
          <p:cNvPicPr/>
          <p:nvPr/>
        </p:nvPicPr>
        <p:blipFill>
          <a:blip r:embed="rId5">
            <a:extLst>
              <a:ext uri="{28A0092B-C50C-407E-A947-70E740481C1C}">
                <a14:useLocalDpi xmlns:a14="http://schemas.microsoft.com/office/drawing/2010/main" val="0"/>
              </a:ext>
            </a:extLst>
          </a:blip>
          <a:srcRect/>
          <a:stretch>
            <a:fillRect/>
          </a:stretch>
        </p:blipFill>
        <p:spPr bwMode="auto">
          <a:xfrm>
            <a:off x="6829915" y="4437112"/>
            <a:ext cx="2314085" cy="1619229"/>
          </a:xfrm>
          <a:prstGeom prst="rect">
            <a:avLst/>
          </a:prstGeom>
          <a:noFill/>
          <a:ln>
            <a:noFill/>
          </a:ln>
        </p:spPr>
      </p:pic>
    </p:spTree>
    <p:extLst>
      <p:ext uri="{BB962C8B-B14F-4D97-AF65-F5344CB8AC3E}">
        <p14:creationId xmlns:p14="http://schemas.microsoft.com/office/powerpoint/2010/main" val="241464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16</a:t>
            </a:fld>
            <a:endParaRPr lang="ru-RU" dirty="0"/>
          </a:p>
        </p:txBody>
      </p:sp>
      <p:sp>
        <p:nvSpPr>
          <p:cNvPr id="2" name="TextBox 1"/>
          <p:cNvSpPr txBox="1"/>
          <p:nvPr/>
        </p:nvSpPr>
        <p:spPr>
          <a:xfrm>
            <a:off x="0" y="2010320"/>
            <a:ext cx="918051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99"/>
                </a:solidFill>
              </a:rPr>
              <a:t>Mathematical models and methods for crew training level assessing based on video </a:t>
            </a:r>
            <a:r>
              <a:rPr lang="en-US" sz="2400" dirty="0" err="1">
                <a:solidFill>
                  <a:srgbClr val="000099"/>
                </a:solidFill>
              </a:rPr>
              <a:t>oculography</a:t>
            </a:r>
            <a:r>
              <a:rPr lang="en-US" sz="2400" dirty="0">
                <a:solidFill>
                  <a:srgbClr val="000099"/>
                </a:solidFill>
              </a:rPr>
              <a:t> data have been developed.</a:t>
            </a:r>
          </a:p>
          <a:p>
            <a:pPr marL="342900" indent="-342900">
              <a:buFont typeface="Arial" panose="020B0604020202020204" pitchFamily="34" charset="0"/>
              <a:buChar char="•"/>
            </a:pPr>
            <a:r>
              <a:rPr lang="en-US" sz="2400" dirty="0">
                <a:solidFill>
                  <a:srgbClr val="000099"/>
                </a:solidFill>
              </a:rPr>
              <a:t>The results obtained can be used for:</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Assessing the crews' work, including training quality control </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Support of supervisor assessments </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Support of modern forms of adaptive crew training </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Comparison of various frames of the cockpit display system and control panels </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Optimization of the cockpit indicators layout </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Comparison of various flight training tools for crews of modern aircraft. </a:t>
            </a:r>
            <a:endParaRPr lang="ru-RU" sz="2400" dirty="0">
              <a:solidFill>
                <a:srgbClr val="000099"/>
              </a:solidFill>
            </a:endParaRPr>
          </a:p>
        </p:txBody>
      </p:sp>
      <p:pic>
        <p:nvPicPr>
          <p:cNvPr id="6146" name="Picture 2" descr="https://avatars.mds.yandex.net/get-zen_doc/1668923/pub_5d4e91d24735a600ac3e417f_5d4e9879fbe6e700ac5934fe/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63"/>
            <a:ext cx="2520280" cy="17011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pbs.twimg.com/media/Cx2TudiXgAAaTGb.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622" y="20496"/>
            <a:ext cx="2522423" cy="168245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2555776" y="649836"/>
            <a:ext cx="4039845" cy="546916"/>
          </a:xfrm>
          <a:prstGeom prst="rect">
            <a:avLst/>
          </a:prstGeom>
        </p:spPr>
        <p:txBody>
          <a:bodyPr vert="horz" lIns="91440" tIns="45720" rIns="91440" bIns="45720" rtlCol="0" anchor="ctr">
            <a:noAutofit/>
          </a:bodyPr>
          <a:lstStyle/>
          <a:p>
            <a:pPr lvl="0" algn="ctr">
              <a:lnSpc>
                <a:spcPct val="80000"/>
              </a:lnSpc>
              <a:spcBef>
                <a:spcPct val="0"/>
              </a:spcBef>
            </a:pPr>
            <a:r>
              <a:rPr lang="en-US" sz="4000" b="1" noProof="0" dirty="0">
                <a:solidFill>
                  <a:srgbClr val="000099"/>
                </a:solidFill>
                <a:latin typeface="Calibri" panose="020F0502020204030204" pitchFamily="34" charset="0"/>
                <a:cs typeface="Times New Roman" pitchFamily="18" charset="0"/>
              </a:rPr>
              <a:t>Conclusions</a:t>
            </a:r>
            <a:endParaRPr kumimoji="0" lang="ru-RU" sz="4000" b="1" i="0" u="none" strike="noStrike" kern="1200" cap="none" spc="0" normalizeH="0" baseline="0" noProof="0" dirty="0">
              <a:ln>
                <a:noFill/>
              </a:ln>
              <a:solidFill>
                <a:srgbClr val="000099"/>
              </a:solidFill>
              <a:effectLst/>
              <a:uLnTx/>
              <a:uFillTx/>
              <a:latin typeface="Calibri" panose="020F0502020204030204" pitchFamily="34" charset="0"/>
              <a:ea typeface="+mj-ea"/>
              <a:cs typeface="Times New Roman" pitchFamily="18" charset="0"/>
            </a:endParaRPr>
          </a:p>
        </p:txBody>
      </p:sp>
    </p:spTree>
    <p:extLst>
      <p:ext uri="{BB962C8B-B14F-4D97-AF65-F5344CB8AC3E}">
        <p14:creationId xmlns:p14="http://schemas.microsoft.com/office/powerpoint/2010/main" val="21763322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83767" y="649836"/>
            <a:ext cx="3833388" cy="546916"/>
          </a:xfrm>
          <a:prstGeom prst="rect">
            <a:avLst/>
          </a:prstGeom>
        </p:spPr>
        <p:txBody>
          <a:bodyPr vert="horz" lIns="91440" tIns="45720" rIns="91440" bIns="45720" rtlCol="0" anchor="ctr">
            <a:noAutofit/>
          </a:bodyPr>
          <a:lstStyle/>
          <a:p>
            <a:pPr lvl="0" algn="ctr">
              <a:lnSpc>
                <a:spcPct val="80000"/>
              </a:lnSpc>
              <a:spcBef>
                <a:spcPct val="0"/>
              </a:spcBef>
            </a:pPr>
            <a:r>
              <a:rPr lang="en-US" sz="4000" b="1" noProof="0" dirty="0">
                <a:solidFill>
                  <a:srgbClr val="000099"/>
                </a:solidFill>
                <a:latin typeface="Calibri" panose="020F0502020204030204" pitchFamily="34" charset="0"/>
                <a:cs typeface="Times New Roman" pitchFamily="18" charset="0"/>
              </a:rPr>
              <a:t>Conclusions</a:t>
            </a:r>
            <a:endParaRPr kumimoji="0" lang="ru-RU" sz="4000" b="1" i="0" u="none" strike="noStrike" kern="1200" cap="none" spc="0" normalizeH="0" baseline="0" noProof="0" dirty="0">
              <a:ln>
                <a:noFill/>
              </a:ln>
              <a:solidFill>
                <a:srgbClr val="000099"/>
              </a:solidFill>
              <a:effectLst/>
              <a:uLnTx/>
              <a:uFillTx/>
              <a:latin typeface="Calibri" panose="020F0502020204030204" pitchFamily="34" charset="0"/>
              <a:ea typeface="+mj-ea"/>
              <a:cs typeface="Times New Roman" pitchFamily="18" charset="0"/>
            </a:endParaRP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17</a:t>
            </a:fld>
            <a:endParaRPr lang="ru-RU" dirty="0"/>
          </a:p>
        </p:txBody>
      </p:sp>
      <p:sp>
        <p:nvSpPr>
          <p:cNvPr id="2" name="TextBox 1"/>
          <p:cNvSpPr txBox="1"/>
          <p:nvPr/>
        </p:nvSpPr>
        <p:spPr>
          <a:xfrm>
            <a:off x="107504" y="1772816"/>
            <a:ext cx="8928992"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99"/>
                </a:solidFill>
              </a:rPr>
              <a:t>Determining the flight mode and pilot qualification based on video </a:t>
            </a:r>
            <a:r>
              <a:rPr lang="en-US" sz="2400" dirty="0" err="1">
                <a:solidFill>
                  <a:srgbClr val="000099"/>
                </a:solidFill>
              </a:rPr>
              <a:t>oculography</a:t>
            </a:r>
            <a:r>
              <a:rPr lang="en-US" sz="2400" dirty="0">
                <a:solidFill>
                  <a:srgbClr val="000099"/>
                </a:solidFill>
              </a:rPr>
              <a:t> data allows us to talk about the possibility of:</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significant discrimination of the pilots' gaze trajectories at different flight phases;</a:t>
            </a:r>
            <a:endParaRPr lang="ru-RU" sz="2400" dirty="0">
              <a:solidFill>
                <a:srgbClr val="000099"/>
              </a:solidFill>
            </a:endParaRPr>
          </a:p>
          <a:p>
            <a:pPr marL="800100" lvl="1" indent="-342900">
              <a:buFont typeface="Wingdings" panose="05000000000000000000" pitchFamily="2" charset="2"/>
              <a:buChar char="ü"/>
            </a:pPr>
            <a:r>
              <a:rPr lang="en-US" sz="2400" dirty="0">
                <a:solidFill>
                  <a:srgbClr val="000099"/>
                </a:solidFill>
              </a:rPr>
              <a:t>significant discrimination of the gaze movement trajectories of experienced and inexperienced pilots at certain flight phases, which indicates the prospects of using the presented approach for analyzing video </a:t>
            </a:r>
            <a:r>
              <a:rPr lang="en-US" sz="2400" dirty="0" err="1">
                <a:solidFill>
                  <a:srgbClr val="000099"/>
                </a:solidFill>
              </a:rPr>
              <a:t>oculography</a:t>
            </a:r>
            <a:r>
              <a:rPr lang="en-US" sz="2400" dirty="0">
                <a:solidFill>
                  <a:srgbClr val="000099"/>
                </a:solidFill>
              </a:rPr>
              <a:t> data, especially when classical methods do not allow obtaining useful results.</a:t>
            </a:r>
            <a:endParaRPr lang="ru-RU" sz="2400" dirty="0">
              <a:solidFill>
                <a:srgbClr val="000099"/>
              </a:solidFill>
            </a:endParaRPr>
          </a:p>
          <a:p>
            <a:pPr marL="342900" indent="-342900">
              <a:buFont typeface="Arial" panose="020B0604020202020204" pitchFamily="34" charset="0"/>
              <a:buChar char="•"/>
            </a:pPr>
            <a:r>
              <a:rPr lang="en-US" sz="2400" dirty="0">
                <a:solidFill>
                  <a:srgbClr val="000099"/>
                </a:solidFill>
              </a:rPr>
              <a:t>The revealed significant discrimination of eye movement trajectories will allow identifying both the flight modes performed and the level of training of pilots based on their oculomotor activity in automatic mode in real time. </a:t>
            </a:r>
            <a:endParaRPr lang="ru-RU" sz="2200" dirty="0">
              <a:solidFill>
                <a:srgbClr val="000099"/>
              </a:solidFill>
            </a:endParaRPr>
          </a:p>
        </p:txBody>
      </p:sp>
      <p:pic>
        <p:nvPicPr>
          <p:cNvPr id="9218" name="Picture 2" descr="https://a.d-cd.net/d2131d9s-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483766" cy="18641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bugaga.ru/uploads/posts/2021-02/1613469004_vnutri-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154" y="1764"/>
            <a:ext cx="2791350" cy="186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701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547664" y="2780928"/>
            <a:ext cx="6622881" cy="792088"/>
          </a:xfrm>
          <a:prstGeom prst="rect">
            <a:avLst/>
          </a:prstGeom>
        </p:spPr>
        <p:txBody>
          <a:bodyPr vert="horz" lIns="91440" tIns="45720" rIns="91440" bIns="45720" rtlCol="0" anchor="ctr">
            <a:normAutofit/>
          </a:bodyPr>
          <a:lstStyle/>
          <a:p>
            <a:pPr lvl="0" algn="ctr">
              <a:spcBef>
                <a:spcPct val="0"/>
              </a:spcBef>
            </a:pPr>
            <a:r>
              <a:rPr lang="en-US" sz="3600" b="1" dirty="0">
                <a:solidFill>
                  <a:srgbClr val="000099"/>
                </a:solidFill>
                <a:latin typeface="+mj-lt"/>
                <a:cs typeface="+mj-cs"/>
              </a:rPr>
              <a:t>Thank you for attention!</a:t>
            </a:r>
            <a:endParaRPr lang="ru-RU" sz="3600" b="1" dirty="0">
              <a:solidFill>
                <a:srgbClr val="000099"/>
              </a:solidFill>
              <a:latin typeface="+mj-lt"/>
              <a:cs typeface="+mj-cs"/>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8849" y="116632"/>
            <a:ext cx="2099655" cy="98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3"/>
          <p:cNvSpPr>
            <a:spLocks noGrp="1"/>
          </p:cNvSpPr>
          <p:nvPr>
            <p:ph type="sldNum" sz="quarter" idx="12"/>
          </p:nvPr>
        </p:nvSpPr>
        <p:spPr>
          <a:xfrm>
            <a:off x="6553200" y="6356350"/>
            <a:ext cx="2133600" cy="365125"/>
          </a:xfrm>
        </p:spPr>
        <p:txBody>
          <a:bodyPr/>
          <a:lstStyle/>
          <a:p>
            <a:fld id="{58FE95F2-C211-4CA4-84D1-6124A6528263}" type="slidenum">
              <a:rPr lang="ru-RU" smtClean="0"/>
              <a:pPr/>
              <a:t>18</a:t>
            </a:fld>
            <a:endParaRPr lang="ru-RU"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9" y="93762"/>
            <a:ext cx="1466905" cy="88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19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784976" cy="720080"/>
          </a:xfrm>
        </p:spPr>
        <p:txBody>
          <a:bodyPr>
            <a:normAutofit fontScale="90000"/>
          </a:bodyPr>
          <a:lstStyle/>
          <a:p>
            <a:r>
              <a:rPr lang="en-US" sz="3900" b="1" dirty="0">
                <a:solidFill>
                  <a:srgbClr val="000099"/>
                </a:solidFill>
              </a:rPr>
              <a:t>Problem statement (in aviation applications)</a:t>
            </a:r>
            <a:endParaRPr lang="ru-RU" sz="3900" b="1" dirty="0">
              <a:solidFill>
                <a:srgbClr val="000099"/>
              </a:solidFill>
            </a:endParaRPr>
          </a:p>
        </p:txBody>
      </p:sp>
      <p:sp>
        <p:nvSpPr>
          <p:cNvPr id="4" name="Номер слайда 3"/>
          <p:cNvSpPr>
            <a:spLocks noGrp="1"/>
          </p:cNvSpPr>
          <p:nvPr>
            <p:ph type="sldNum" sz="quarter" idx="12"/>
          </p:nvPr>
        </p:nvSpPr>
        <p:spPr/>
        <p:txBody>
          <a:bodyPr/>
          <a:lstStyle/>
          <a:p>
            <a:fld id="{58FE95F2-C211-4CA4-84D1-6124A6528263}" type="slidenum">
              <a:rPr lang="ru-RU" smtClean="0"/>
              <a:pPr/>
              <a:t>2</a:t>
            </a:fld>
            <a:endParaRPr lang="ru-RU"/>
          </a:p>
        </p:txBody>
      </p:sp>
      <p:sp>
        <p:nvSpPr>
          <p:cNvPr id="5" name="Объект 4"/>
          <p:cNvSpPr txBox="1">
            <a:spLocks noGrp="1"/>
          </p:cNvSpPr>
          <p:nvPr>
            <p:ph idx="1"/>
          </p:nvPr>
        </p:nvSpPr>
        <p:spPr>
          <a:xfrm>
            <a:off x="35496" y="846808"/>
            <a:ext cx="9036496" cy="6038576"/>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0099"/>
                </a:solidFill>
              </a:rPr>
              <a:t>The human factor and the level of professional training are now the main causes of critical situations during flight </a:t>
            </a:r>
          </a:p>
          <a:p>
            <a:pPr marL="342900" indent="-342900">
              <a:buFont typeface="Arial" panose="020B0604020202020204" pitchFamily="34" charset="0"/>
              <a:buChar char="•"/>
            </a:pPr>
            <a:r>
              <a:rPr lang="en-US" sz="2800" dirty="0">
                <a:solidFill>
                  <a:srgbClr val="000099"/>
                </a:solidFill>
              </a:rPr>
              <a:t>This factors are still not sufficiently taken into account during safety analysis and design of the cockpit </a:t>
            </a:r>
          </a:p>
          <a:p>
            <a:pPr marL="342900" indent="-342900">
              <a:buFont typeface="Arial" panose="020B0604020202020204" pitchFamily="34" charset="0"/>
              <a:buChar char="•"/>
            </a:pPr>
            <a:r>
              <a:rPr lang="en-US" sz="2800" dirty="0">
                <a:solidFill>
                  <a:srgbClr val="000099"/>
                </a:solidFill>
              </a:rPr>
              <a:t>The modern approach, as a rule, is based only on the analysis of incident statistics  </a:t>
            </a:r>
          </a:p>
          <a:p>
            <a:r>
              <a:rPr lang="en-US" sz="2800" dirty="0">
                <a:solidFill>
                  <a:srgbClr val="000099"/>
                </a:solidFill>
              </a:rPr>
              <a:t>The lack of acceptable mathematical models and methods as well as other effective and reasonable means of assessing the activity and condition of crews is the case  </a:t>
            </a:r>
          </a:p>
          <a:p>
            <a:r>
              <a:rPr lang="en-US" sz="2800" dirty="0">
                <a:solidFill>
                  <a:srgbClr val="000099"/>
                </a:solidFill>
              </a:rPr>
              <a:t>The most promising and valid means for assessing the activity and condition of crews are non-invasive technologies based on the analysis of the characteristics of visual attention.   </a:t>
            </a:r>
          </a:p>
        </p:txBody>
      </p:sp>
    </p:spTree>
    <p:extLst>
      <p:ext uri="{BB962C8B-B14F-4D97-AF65-F5344CB8AC3E}">
        <p14:creationId xmlns:p14="http://schemas.microsoft.com/office/powerpoint/2010/main" val="221244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6365"/>
            <a:ext cx="8784976" cy="584775"/>
          </a:xfrm>
          <a:prstGeom prst="rect">
            <a:avLst/>
          </a:prstGeom>
          <a:noFill/>
        </p:spPr>
        <p:txBody>
          <a:bodyPr wrap="square" rtlCol="0">
            <a:spAutoFit/>
          </a:bodyPr>
          <a:lstStyle/>
          <a:p>
            <a:pPr algn="ctr"/>
            <a:r>
              <a:rPr lang="en-US" sz="3200" b="1" dirty="0">
                <a:solidFill>
                  <a:srgbClr val="000099"/>
                </a:solidFill>
              </a:rPr>
              <a:t>Various approaches to diagnostics</a:t>
            </a:r>
          </a:p>
        </p:txBody>
      </p:sp>
      <p:sp>
        <p:nvSpPr>
          <p:cNvPr id="5" name="Объект 4"/>
          <p:cNvSpPr>
            <a:spLocks noGrp="1"/>
          </p:cNvSpPr>
          <p:nvPr>
            <p:ph idx="1"/>
          </p:nvPr>
        </p:nvSpPr>
        <p:spPr>
          <a:xfrm>
            <a:off x="179512" y="4480521"/>
            <a:ext cx="8856984" cy="1756791"/>
          </a:xfrm>
        </p:spPr>
        <p:txBody>
          <a:bodyPr>
            <a:normAutofit/>
          </a:bodyPr>
          <a:lstStyle/>
          <a:p>
            <a:pPr marL="0" indent="0" algn="just">
              <a:buNone/>
            </a:pPr>
            <a:r>
              <a:rPr lang="en-US" sz="2600" dirty="0">
                <a:solidFill>
                  <a:srgbClr val="000099"/>
                </a:solidFill>
              </a:rPr>
              <a:t>Statistically significant changes in eye blink rate, pupillary response, eye scanning randomness and visual fixation frequencies and durations and some others were associated with differences in persons cognitive state and performance.  </a:t>
            </a:r>
          </a:p>
          <a:p>
            <a:pPr marL="0" indent="0" algn="just">
              <a:buNone/>
            </a:pPr>
            <a:endParaRPr lang="en-US" sz="2300" dirty="0">
              <a:solidFill>
                <a:srgbClr val="000099"/>
              </a:solidFill>
              <a:latin typeface="Arial" charset="0"/>
            </a:endParaRPr>
          </a:p>
          <a:p>
            <a:pPr marL="0" indent="0" algn="just">
              <a:buNone/>
            </a:pPr>
            <a:endParaRPr lang="ru-RU" sz="2300" dirty="0">
              <a:solidFill>
                <a:srgbClr val="000099"/>
              </a:solidFill>
              <a:latin typeface="Arial" charset="0"/>
            </a:endParaRPr>
          </a:p>
        </p:txBody>
      </p:sp>
      <p:sp>
        <p:nvSpPr>
          <p:cNvPr id="6" name="Номер слайда 3"/>
          <p:cNvSpPr>
            <a:spLocks noGrp="1"/>
          </p:cNvSpPr>
          <p:nvPr>
            <p:ph type="sldNum" sz="quarter" idx="12"/>
          </p:nvPr>
        </p:nvSpPr>
        <p:spPr>
          <a:xfrm>
            <a:off x="6553200" y="6356350"/>
            <a:ext cx="2133600" cy="365125"/>
          </a:xfrm>
        </p:spPr>
        <p:txBody>
          <a:bodyPr/>
          <a:lstStyle/>
          <a:p>
            <a:fld id="{58FE95F2-C211-4CA4-84D1-6124A6528263}" type="slidenum">
              <a:rPr lang="ru-RU" smtClean="0"/>
              <a:pPr/>
              <a:t>3</a:t>
            </a:fld>
            <a:endParaRPr lang="ru-RU" dirty="0"/>
          </a:p>
        </p:txBody>
      </p:sp>
      <p:grpSp>
        <p:nvGrpSpPr>
          <p:cNvPr id="19" name="Группа 18"/>
          <p:cNvGrpSpPr/>
          <p:nvPr/>
        </p:nvGrpSpPr>
        <p:grpSpPr>
          <a:xfrm>
            <a:off x="179512" y="914415"/>
            <a:ext cx="8823145" cy="3594705"/>
            <a:chOff x="320855" y="3002647"/>
            <a:chExt cx="8823145" cy="3594705"/>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831773"/>
              <a:ext cx="2123728" cy="176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Группа 16"/>
            <p:cNvGrpSpPr/>
            <p:nvPr/>
          </p:nvGrpSpPr>
          <p:grpSpPr>
            <a:xfrm>
              <a:off x="320855" y="3002647"/>
              <a:ext cx="7450524" cy="2652681"/>
              <a:chOff x="709224" y="3878671"/>
              <a:chExt cx="7450524" cy="2652681"/>
            </a:xfrm>
          </p:grpSpPr>
          <p:grpSp>
            <p:nvGrpSpPr>
              <p:cNvPr id="15" name="Группа 14"/>
              <p:cNvGrpSpPr/>
              <p:nvPr/>
            </p:nvGrpSpPr>
            <p:grpSpPr>
              <a:xfrm>
                <a:off x="709224" y="3878671"/>
                <a:ext cx="7450524" cy="2652681"/>
                <a:chOff x="709224" y="3878671"/>
                <a:chExt cx="7450524" cy="2652681"/>
              </a:xfrm>
            </p:grpSpPr>
            <p:sp>
              <p:nvSpPr>
                <p:cNvPr id="9" name="Овал 8"/>
                <p:cNvSpPr/>
                <p:nvPr/>
              </p:nvSpPr>
              <p:spPr>
                <a:xfrm>
                  <a:off x="4960369" y="5157192"/>
                  <a:ext cx="2808312" cy="1374160"/>
                </a:xfrm>
                <a:prstGeom prst="ellipse">
                  <a:avLst/>
                </a:prstGeom>
                <a:gradFill>
                  <a:gsLst>
                    <a:gs pos="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50" b="1" dirty="0">
                      <a:solidFill>
                        <a:srgbClr val="000099"/>
                      </a:solidFill>
                    </a:rPr>
                    <a:t>Thermal imaging, blood pressure, </a:t>
                  </a:r>
                  <a:r>
                    <a:rPr lang="en-US" sz="1750" b="1" dirty="0" err="1">
                      <a:solidFill>
                        <a:srgbClr val="000099"/>
                      </a:solidFill>
                    </a:rPr>
                    <a:t>pulsometry</a:t>
                  </a:r>
                  <a:r>
                    <a:rPr lang="ru-RU" sz="1750" b="1" dirty="0">
                      <a:solidFill>
                        <a:srgbClr val="000099"/>
                      </a:solidFill>
                    </a:rPr>
                    <a:t>,</a:t>
                  </a:r>
                  <a:r>
                    <a:rPr lang="en-US" sz="1750" b="1" dirty="0">
                      <a:solidFill>
                        <a:srgbClr val="000099"/>
                      </a:solidFill>
                    </a:rPr>
                    <a:t> speech analysis,</a:t>
                  </a:r>
                  <a:r>
                    <a:rPr lang="ru-RU" sz="1750" b="1" dirty="0">
                      <a:solidFill>
                        <a:srgbClr val="000099"/>
                      </a:solidFill>
                    </a:rPr>
                    <a:t> </a:t>
                  </a:r>
                  <a:r>
                    <a:rPr lang="en-US" sz="1750" b="1" dirty="0">
                      <a:solidFill>
                        <a:srgbClr val="000099"/>
                      </a:solidFill>
                    </a:rPr>
                    <a:t>etc.   </a:t>
                  </a:r>
                  <a:endParaRPr lang="ru-RU" sz="1750" b="1" dirty="0">
                    <a:solidFill>
                      <a:srgbClr val="000099"/>
                    </a:solidFill>
                  </a:endParaRPr>
                </a:p>
              </p:txBody>
            </p:sp>
            <p:sp>
              <p:nvSpPr>
                <p:cNvPr id="4" name="Пятно 2 3"/>
                <p:cNvSpPr/>
                <p:nvPr/>
              </p:nvSpPr>
              <p:spPr>
                <a:xfrm>
                  <a:off x="827585" y="3878671"/>
                  <a:ext cx="2520280" cy="1512168"/>
                </a:xfrm>
                <a:prstGeom prst="irregularSeal2">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99"/>
                      </a:solidFill>
                    </a:rPr>
                    <a:t>Cognitive workload</a:t>
                  </a:r>
                  <a:endParaRPr lang="ru-RU" b="1" dirty="0">
                    <a:solidFill>
                      <a:srgbClr val="000099"/>
                    </a:solidFill>
                  </a:endParaRPr>
                </a:p>
              </p:txBody>
            </p:sp>
            <p:sp>
              <p:nvSpPr>
                <p:cNvPr id="7" name="Пятно 1 6"/>
                <p:cNvSpPr/>
                <p:nvPr/>
              </p:nvSpPr>
              <p:spPr>
                <a:xfrm>
                  <a:off x="709224" y="5255101"/>
                  <a:ext cx="2664296" cy="1276251"/>
                </a:xfrm>
                <a:prstGeom prst="irregularSeal1">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99"/>
                      </a:solidFill>
                    </a:rPr>
                    <a:t>Physiological load</a:t>
                  </a:r>
                  <a:endParaRPr lang="ru-RU" b="1" dirty="0">
                    <a:solidFill>
                      <a:srgbClr val="000099"/>
                    </a:solidFill>
                  </a:endParaRPr>
                </a:p>
              </p:txBody>
            </p:sp>
            <p:sp>
              <p:nvSpPr>
                <p:cNvPr id="8" name="Овал 7"/>
                <p:cNvSpPr/>
                <p:nvPr/>
              </p:nvSpPr>
              <p:spPr>
                <a:xfrm>
                  <a:off x="4960369" y="3878672"/>
                  <a:ext cx="2736304" cy="1206512"/>
                </a:xfrm>
                <a:prstGeom prst="ellipse">
                  <a:avLst/>
                </a:prstGeom>
                <a:gradFill>
                  <a:gsLst>
                    <a:gs pos="0">
                      <a:srgbClr val="000099"/>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1" dirty="0">
                    <a:solidFill>
                      <a:srgbClr val="000099"/>
                    </a:solidFill>
                  </a:endParaRPr>
                </a:p>
                <a:p>
                  <a:pPr algn="ctr"/>
                  <a:r>
                    <a:rPr lang="en-US" b="1" dirty="0">
                      <a:solidFill>
                        <a:srgbClr val="000099"/>
                      </a:solidFill>
                    </a:rPr>
                    <a:t>Video-</a:t>
                  </a:r>
                  <a:r>
                    <a:rPr lang="en-US" b="1" dirty="0" err="1">
                      <a:solidFill>
                        <a:srgbClr val="000099"/>
                      </a:solidFill>
                    </a:rPr>
                    <a:t>oculography</a:t>
                  </a:r>
                  <a:r>
                    <a:rPr lang="en-US" b="1" dirty="0">
                      <a:solidFill>
                        <a:srgbClr val="000099"/>
                      </a:solidFill>
                    </a:rPr>
                    <a:t> data</a:t>
                  </a:r>
                </a:p>
                <a:p>
                  <a:pPr algn="ctr"/>
                  <a:endParaRPr lang="ru-RU" dirty="0"/>
                </a:p>
              </p:txBody>
            </p:sp>
            <p:sp>
              <p:nvSpPr>
                <p:cNvPr id="10" name="Стрелка вправо 9"/>
                <p:cNvSpPr/>
                <p:nvPr/>
              </p:nvSpPr>
              <p:spPr>
                <a:xfrm>
                  <a:off x="3373520" y="4196640"/>
                  <a:ext cx="1558520" cy="5705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99"/>
                      </a:solidFill>
                    </a:rPr>
                    <a:t>Strong</a:t>
                  </a:r>
                  <a:endParaRPr lang="ru-RU" dirty="0">
                    <a:solidFill>
                      <a:srgbClr val="000099"/>
                    </a:solidFill>
                  </a:endParaRPr>
                </a:p>
              </p:txBody>
            </p:sp>
            <p:sp>
              <p:nvSpPr>
                <p:cNvPr id="11" name="Стрелка вправо 10"/>
                <p:cNvSpPr/>
                <p:nvPr/>
              </p:nvSpPr>
              <p:spPr>
                <a:xfrm>
                  <a:off x="3373520" y="5475477"/>
                  <a:ext cx="1558520" cy="6178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99"/>
                      </a:solidFill>
                    </a:rPr>
                    <a:t>Strong</a:t>
                  </a:r>
                  <a:endParaRPr lang="ru-RU" dirty="0">
                    <a:solidFill>
                      <a:srgbClr val="000099"/>
                    </a:solidFill>
                  </a:endParaRPr>
                </a:p>
              </p:txBody>
            </p:sp>
            <p:sp>
              <p:nvSpPr>
                <p:cNvPr id="13" name="Стрелка вправо 12"/>
                <p:cNvSpPr/>
                <p:nvPr/>
              </p:nvSpPr>
              <p:spPr>
                <a:xfrm rot="1443969">
                  <a:off x="3301466" y="5015885"/>
                  <a:ext cx="1674852" cy="187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700" dirty="0">
                      <a:solidFill>
                        <a:srgbClr val="000099"/>
                      </a:solidFill>
                    </a:rPr>
                    <a:t>Weak</a:t>
                  </a:r>
                  <a:endParaRPr lang="ru-RU" sz="1700" dirty="0">
                    <a:solidFill>
                      <a:srgbClr val="000099"/>
                    </a:solidFill>
                  </a:endParaRPr>
                </a:p>
              </p:txBody>
            </p:sp>
            <p:sp>
              <p:nvSpPr>
                <p:cNvPr id="12" name="Стрелка вправо 11"/>
                <p:cNvSpPr/>
                <p:nvPr/>
              </p:nvSpPr>
              <p:spPr>
                <a:xfrm rot="20577900">
                  <a:off x="3340959" y="4997701"/>
                  <a:ext cx="1606742" cy="3331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a:solidFill>
                        <a:srgbClr val="000099"/>
                      </a:solidFill>
                    </a:rPr>
                    <a:t>Average</a:t>
                  </a:r>
                  <a:endParaRPr lang="ru-RU" dirty="0">
                    <a:solidFill>
                      <a:srgbClr val="000099"/>
                    </a:solidFill>
                  </a:endParaRPr>
                </a:p>
              </p:txBody>
            </p:sp>
            <p:sp>
              <p:nvSpPr>
                <p:cNvPr id="14" name="Стрелка влево 13"/>
                <p:cNvSpPr/>
                <p:nvPr/>
              </p:nvSpPr>
              <p:spPr>
                <a:xfrm rot="2939877">
                  <a:off x="7334262" y="4934699"/>
                  <a:ext cx="1075182" cy="575791"/>
                </a:xfrm>
                <a:prstGeom prst="leftArrow">
                  <a:avLst/>
                </a:prstGeom>
                <a:gradFill>
                  <a:gsLst>
                    <a:gs pos="15000">
                      <a:srgbClr val="FF66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99"/>
                      </a:solidFill>
                    </a:rPr>
                    <a:t>Optimal</a:t>
                  </a:r>
                  <a:endParaRPr lang="ru-RU" dirty="0">
                    <a:solidFill>
                      <a:srgbClr val="000099"/>
                    </a:solidFill>
                  </a:endParaRPr>
                </a:p>
              </p:txBody>
            </p:sp>
          </p:grpSp>
          <p:sp>
            <p:nvSpPr>
              <p:cNvPr id="16" name="TextBox 15"/>
              <p:cNvSpPr txBox="1"/>
              <p:nvPr/>
            </p:nvSpPr>
            <p:spPr>
              <a:xfrm>
                <a:off x="3275856" y="3878672"/>
                <a:ext cx="1558520" cy="338554"/>
              </a:xfrm>
              <a:prstGeom prst="rect">
                <a:avLst/>
              </a:prstGeom>
              <a:noFill/>
            </p:spPr>
            <p:txBody>
              <a:bodyPr wrap="square" rtlCol="0">
                <a:spAutoFit/>
              </a:bodyPr>
              <a:lstStyle/>
              <a:p>
                <a:pPr algn="ctr"/>
                <a:r>
                  <a:rPr lang="en-US" sz="1600" b="1" i="1" dirty="0">
                    <a:solidFill>
                      <a:srgbClr val="000099"/>
                    </a:solidFill>
                  </a:rPr>
                  <a:t>Influence</a:t>
                </a:r>
                <a:endParaRPr lang="ru-RU" sz="1600" b="1" i="1" dirty="0">
                  <a:solidFill>
                    <a:srgbClr val="000099"/>
                  </a:solidFill>
                </a:endParaRPr>
              </a:p>
            </p:txBody>
          </p:sp>
        </p:grpSp>
        <p:sp>
          <p:nvSpPr>
            <p:cNvPr id="3" name="TextBox 2"/>
            <p:cNvSpPr txBox="1"/>
            <p:nvPr/>
          </p:nvSpPr>
          <p:spPr>
            <a:xfrm>
              <a:off x="8053461" y="4581128"/>
              <a:ext cx="1090539" cy="338554"/>
            </a:xfrm>
            <a:prstGeom prst="rect">
              <a:avLst/>
            </a:prstGeom>
            <a:noFill/>
          </p:spPr>
          <p:txBody>
            <a:bodyPr wrap="square" rtlCol="0">
              <a:spAutoFit/>
            </a:bodyPr>
            <a:lstStyle/>
            <a:p>
              <a:r>
                <a:rPr lang="en-US" sz="1600" i="1" dirty="0">
                  <a:solidFill>
                    <a:srgbClr val="000099"/>
                  </a:solidFill>
                </a:rPr>
                <a:t>12 criteria</a:t>
              </a:r>
              <a:endParaRPr lang="ru-RU" sz="1600" i="1" dirty="0">
                <a:solidFill>
                  <a:srgbClr val="000099"/>
                </a:solidFill>
              </a:endParaRPr>
            </a:p>
          </p:txBody>
        </p:sp>
      </p:grpSp>
      <p:sp>
        <p:nvSpPr>
          <p:cNvPr id="20" name="TextBox 19"/>
          <p:cNvSpPr txBox="1"/>
          <p:nvPr/>
        </p:nvSpPr>
        <p:spPr>
          <a:xfrm>
            <a:off x="539552" y="3779748"/>
            <a:ext cx="6120680" cy="400110"/>
          </a:xfrm>
          <a:prstGeom prst="rect">
            <a:avLst/>
          </a:prstGeom>
          <a:noFill/>
        </p:spPr>
        <p:txBody>
          <a:bodyPr wrap="square" rtlCol="0">
            <a:spAutoFit/>
          </a:bodyPr>
          <a:lstStyle/>
          <a:p>
            <a:pPr algn="ctr"/>
            <a:r>
              <a:rPr lang="en-US" sz="2000" b="1" i="1" dirty="0">
                <a:solidFill>
                  <a:srgbClr val="000099"/>
                </a:solidFill>
              </a:rPr>
              <a:t>Catch phrase</a:t>
            </a:r>
            <a:r>
              <a:rPr lang="en-US" sz="2000" i="1" dirty="0">
                <a:solidFill>
                  <a:srgbClr val="000099"/>
                </a:solidFill>
              </a:rPr>
              <a:t>: “The eyes are the outside part of the brain”</a:t>
            </a:r>
            <a:endParaRPr lang="ru-RU" sz="2000" i="1" dirty="0">
              <a:solidFill>
                <a:srgbClr val="000099"/>
              </a:solidFill>
            </a:endParaRPr>
          </a:p>
        </p:txBody>
      </p:sp>
    </p:spTree>
    <p:extLst>
      <p:ext uri="{BB962C8B-B14F-4D97-AF65-F5344CB8AC3E}">
        <p14:creationId xmlns:p14="http://schemas.microsoft.com/office/powerpoint/2010/main" val="308159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11760" y="116632"/>
            <a:ext cx="6192688" cy="618924"/>
          </a:xfrm>
          <a:prstGeom prst="rect">
            <a:avLst/>
          </a:prstGeom>
        </p:spPr>
        <p:txBody>
          <a:bodyPr vert="horz" lIns="91440" tIns="45720" rIns="91440" bIns="45720" rtlCol="0" anchor="ctr">
            <a:noAutofit/>
          </a:bodyPr>
          <a:lstStyle/>
          <a:p>
            <a:pPr>
              <a:lnSpc>
                <a:spcPct val="80000"/>
              </a:lnSpc>
              <a:spcBef>
                <a:spcPct val="0"/>
              </a:spcBef>
            </a:pPr>
            <a:r>
              <a:rPr lang="en-US" sz="3200" b="1" dirty="0">
                <a:solidFill>
                  <a:srgbClr val="000099"/>
                </a:solidFill>
                <a:latin typeface="Calibri" panose="020F0502020204030204" pitchFamily="34" charset="0"/>
                <a:cs typeface="Times New Roman" pitchFamily="18" charset="0"/>
              </a:rPr>
              <a:t>Gaze tracking analysis</a:t>
            </a: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4</a:t>
            </a:fld>
            <a:endParaRPr lang="ru-RU" dirty="0"/>
          </a:p>
        </p:txBody>
      </p:sp>
      <p:sp>
        <p:nvSpPr>
          <p:cNvPr id="173" name="Заголовок 1"/>
          <p:cNvSpPr txBox="1">
            <a:spLocks/>
          </p:cNvSpPr>
          <p:nvPr/>
        </p:nvSpPr>
        <p:spPr>
          <a:xfrm>
            <a:off x="46608" y="1772816"/>
            <a:ext cx="2889376" cy="3096344"/>
          </a:xfrm>
          <a:prstGeom prst="rect">
            <a:avLst/>
          </a:prstGeom>
        </p:spPr>
        <p:txBody>
          <a:bodyPr vert="horz" lIns="91440" tIns="45720" rIns="91440" bIns="45720" rtlCol="0" anchor="ctr">
            <a:noAutofit/>
          </a:bodyPr>
          <a:lstStyle/>
          <a:p>
            <a:pPr lvl="0" algn="ctr">
              <a:spcBef>
                <a:spcPct val="0"/>
              </a:spcBef>
              <a:defRPr/>
            </a:pPr>
            <a:r>
              <a:rPr lang="en-US" sz="2200" b="1" dirty="0">
                <a:solidFill>
                  <a:srgbClr val="000099"/>
                </a:solidFill>
                <a:effectLst>
                  <a:outerShdw blurRad="38100" dist="38100" dir="2700000" algn="tl">
                    <a:srgbClr val="000000">
                      <a:alpha val="43137"/>
                    </a:srgbClr>
                  </a:outerShdw>
                </a:effectLst>
                <a:latin typeface="+mj-lt"/>
                <a:ea typeface="+mj-ea"/>
                <a:cs typeface="+mj-cs"/>
              </a:rPr>
              <a:t>Gaze tracking analysis </a:t>
            </a:r>
          </a:p>
          <a:p>
            <a:pPr lvl="0" algn="ctr">
              <a:spcBef>
                <a:spcPct val="0"/>
              </a:spcBef>
              <a:defRPr/>
            </a:pPr>
            <a:r>
              <a:rPr lang="en-US" sz="2200" b="1" dirty="0">
                <a:solidFill>
                  <a:srgbClr val="000099"/>
                </a:solidFill>
                <a:effectLst>
                  <a:outerShdw blurRad="38100" dist="38100" dir="2700000" algn="tl">
                    <a:srgbClr val="000000">
                      <a:alpha val="43137"/>
                    </a:srgbClr>
                  </a:outerShdw>
                </a:effectLst>
                <a:latin typeface="+mj-lt"/>
                <a:ea typeface="+mj-ea"/>
                <a:cs typeface="+mj-cs"/>
              </a:rPr>
              <a:t>in human factor study</a:t>
            </a:r>
            <a:endParaRPr lang="ru-RU" sz="2200" b="1" dirty="0">
              <a:solidFill>
                <a:srgbClr val="000099"/>
              </a:solidFill>
              <a:effectLst>
                <a:outerShdw blurRad="38100" dist="38100" dir="2700000" algn="tl">
                  <a:srgbClr val="000000">
                    <a:alpha val="43137"/>
                  </a:srgbClr>
                </a:outerShdw>
              </a:effectLst>
              <a:latin typeface="+mj-lt"/>
              <a:ea typeface="+mj-ea"/>
              <a:cs typeface="+mj-cs"/>
            </a:endParaRPr>
          </a:p>
        </p:txBody>
      </p:sp>
      <p:sp>
        <p:nvSpPr>
          <p:cNvPr id="2" name="TextBox 1"/>
          <p:cNvSpPr txBox="1"/>
          <p:nvPr/>
        </p:nvSpPr>
        <p:spPr>
          <a:xfrm>
            <a:off x="2935984" y="975494"/>
            <a:ext cx="6172520" cy="5693866"/>
          </a:xfrm>
          <a:prstGeom prst="rect">
            <a:avLst/>
          </a:prstGeom>
          <a:noFill/>
        </p:spPr>
        <p:txBody>
          <a:bodyPr wrap="square" rtlCol="0">
            <a:spAutoFit/>
          </a:bodyPr>
          <a:lstStyle/>
          <a:p>
            <a:pPr marL="342900" lvl="0" indent="-342900">
              <a:buFont typeface="Arial" panose="020B0604020202020204" pitchFamily="34" charset="0"/>
              <a:buChar char="•"/>
            </a:pPr>
            <a:r>
              <a:rPr lang="en-US" sz="2800" dirty="0">
                <a:solidFill>
                  <a:srgbClr val="000099"/>
                </a:solidFill>
              </a:rPr>
              <a:t>Objective assessment criteria have been suggested   </a:t>
            </a:r>
          </a:p>
          <a:p>
            <a:pPr marL="285750" indent="-285750">
              <a:buFont typeface="Arial" panose="020B0604020202020204" pitchFamily="34" charset="0"/>
              <a:buChar char="•"/>
            </a:pPr>
            <a:r>
              <a:rPr lang="en-US" sz="2800" dirty="0">
                <a:solidFill>
                  <a:srgbClr val="000099"/>
                </a:solidFill>
              </a:rPr>
              <a:t>The criteria are based on pilot gaze tracking data  </a:t>
            </a:r>
          </a:p>
          <a:p>
            <a:pPr marL="285750" lvl="0" indent="-285750">
              <a:buFont typeface="Arial" panose="020B0604020202020204" pitchFamily="34" charset="0"/>
              <a:buChar char="•"/>
            </a:pPr>
            <a:r>
              <a:rPr lang="en-US" sz="2800" dirty="0">
                <a:solidFill>
                  <a:srgbClr val="000099"/>
                </a:solidFill>
              </a:rPr>
              <a:t>Probability of successful pilot actions is estimated  </a:t>
            </a:r>
          </a:p>
          <a:p>
            <a:pPr marL="285750" lvl="0" indent="-285750">
              <a:buFont typeface="Arial" panose="020B0604020202020204" pitchFamily="34" charset="0"/>
              <a:buChar char="•"/>
            </a:pPr>
            <a:r>
              <a:rPr lang="en-US" sz="2800" dirty="0">
                <a:solidFill>
                  <a:srgbClr val="000099"/>
                </a:solidFill>
              </a:rPr>
              <a:t>Reliability assessment for these criteria is  substantiated by statistical goodness of fit tests </a:t>
            </a:r>
          </a:p>
          <a:p>
            <a:pPr marL="285750" lvl="0" indent="-285750">
              <a:buFont typeface="Arial" panose="020B0604020202020204" pitchFamily="34" charset="0"/>
              <a:buChar char="•"/>
            </a:pPr>
            <a:r>
              <a:rPr lang="en-US" sz="2800" dirty="0">
                <a:solidFill>
                  <a:srgbClr val="C00000"/>
                </a:solidFill>
              </a:rPr>
              <a:t>The current state: measurements are accurate and easily available but the corresponding data analysis is difficult and questionable</a:t>
            </a:r>
            <a:r>
              <a:rPr lang="en-US" sz="2800" dirty="0">
                <a:solidFill>
                  <a:srgbClr val="000099"/>
                </a:solidFill>
              </a:rPr>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7" y="1057532"/>
            <a:ext cx="2915147" cy="172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svs_urss.png"/>
          <p:cNvPicPr>
            <a:picLocks noChangeAspect="1"/>
          </p:cNvPicPr>
          <p:nvPr/>
        </p:nvPicPr>
        <p:blipFill>
          <a:blip r:embed="rId3" cstate="print"/>
          <a:srcRect/>
          <a:stretch>
            <a:fillRect/>
          </a:stretch>
        </p:blipFill>
        <p:spPr bwMode="auto">
          <a:xfrm>
            <a:off x="25400" y="3987778"/>
            <a:ext cx="2818408" cy="2512430"/>
          </a:xfrm>
          <a:prstGeom prst="rect">
            <a:avLst/>
          </a:prstGeom>
          <a:noFill/>
          <a:ln w="9525">
            <a:noFill/>
            <a:miter lim="800000"/>
            <a:headEnd/>
            <a:tailEnd/>
          </a:ln>
        </p:spPr>
      </p:pic>
    </p:spTree>
    <p:extLst>
      <p:ext uri="{BB962C8B-B14F-4D97-AF65-F5344CB8AC3E}">
        <p14:creationId xmlns:p14="http://schemas.microsoft.com/office/powerpoint/2010/main" val="250502827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24482"/>
            <a:ext cx="5564545" cy="954107"/>
          </a:xfrm>
          <a:prstGeom prst="rect">
            <a:avLst/>
          </a:prstGeom>
          <a:noFill/>
        </p:spPr>
        <p:txBody>
          <a:bodyPr wrap="square" rtlCol="0">
            <a:spAutoFit/>
          </a:bodyPr>
          <a:lstStyle/>
          <a:p>
            <a:r>
              <a:rPr lang="en-US" sz="2800" b="1" dirty="0">
                <a:solidFill>
                  <a:srgbClr val="000099"/>
                </a:solidFill>
              </a:rPr>
              <a:t>How can we evaluate pilot activity and condition in a cockpit?</a:t>
            </a:r>
          </a:p>
        </p:txBody>
      </p:sp>
      <p:sp>
        <p:nvSpPr>
          <p:cNvPr id="21" name="Номер слайда 3"/>
          <p:cNvSpPr>
            <a:spLocks noGrp="1"/>
          </p:cNvSpPr>
          <p:nvPr>
            <p:ph type="sldNum" sz="quarter" idx="12"/>
          </p:nvPr>
        </p:nvSpPr>
        <p:spPr>
          <a:xfrm>
            <a:off x="6948264" y="6449933"/>
            <a:ext cx="2133600" cy="365125"/>
          </a:xfrm>
        </p:spPr>
        <p:txBody>
          <a:bodyPr/>
          <a:lstStyle/>
          <a:p>
            <a:fld id="{58FE95F2-C211-4CA4-84D1-6124A6528263}" type="slidenum">
              <a:rPr lang="ru-RU" smtClean="0"/>
              <a:pPr/>
              <a:t>5</a:t>
            </a:fld>
            <a:endParaRPr lang="ru-RU" dirty="0"/>
          </a:p>
        </p:txBody>
      </p:sp>
      <p:sp>
        <p:nvSpPr>
          <p:cNvPr id="4" name="Заголовок 1"/>
          <p:cNvSpPr txBox="1">
            <a:spLocks/>
          </p:cNvSpPr>
          <p:nvPr/>
        </p:nvSpPr>
        <p:spPr>
          <a:xfrm>
            <a:off x="70011" y="1052736"/>
            <a:ext cx="2267744" cy="858579"/>
          </a:xfrm>
          <a:prstGeom prst="rect">
            <a:avLst/>
          </a:prstGeom>
        </p:spPr>
        <p:txBody>
          <a:bodyPr vert="horz" lIns="91440" tIns="45720" rIns="91440" bIns="45720" rtlCol="0" anchor="ctr">
            <a:noAutofit/>
          </a:bodyPr>
          <a:lstStyle/>
          <a:p>
            <a:pPr lvl="0" algn="ctr">
              <a:spcBef>
                <a:spcPct val="0"/>
              </a:spcBef>
              <a:defRPr/>
            </a:pPr>
            <a:r>
              <a:rPr lang="en-US" sz="2000" b="1" u="sng" dirty="0">
                <a:solidFill>
                  <a:srgbClr val="000099"/>
                </a:solidFill>
                <a:latin typeface="+mj-lt"/>
                <a:ea typeface="+mj-ea"/>
                <a:cs typeface="+mj-cs"/>
              </a:rPr>
              <a:t>Gaze tracking data recording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082" y="5230576"/>
            <a:ext cx="3500594" cy="13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Стрелка вправо 8"/>
          <p:cNvSpPr/>
          <p:nvPr/>
        </p:nvSpPr>
        <p:spPr>
          <a:xfrm rot="19581696">
            <a:off x="1999386" y="3350017"/>
            <a:ext cx="866018" cy="3745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4258866" y="4293096"/>
            <a:ext cx="1105221"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TextBox 9"/>
          <p:cNvSpPr txBox="1"/>
          <p:nvPr/>
        </p:nvSpPr>
        <p:spPr>
          <a:xfrm>
            <a:off x="5076053" y="3717032"/>
            <a:ext cx="2016227" cy="276999"/>
          </a:xfrm>
          <a:prstGeom prst="rect">
            <a:avLst/>
          </a:prstGeom>
          <a:noFill/>
        </p:spPr>
        <p:txBody>
          <a:bodyPr wrap="square" rtlCol="0">
            <a:spAutoFit/>
          </a:bodyPr>
          <a:lstStyle/>
          <a:p>
            <a:pPr algn="ctr"/>
            <a:r>
              <a:rPr lang="en-US" sz="1200" u="sng" dirty="0">
                <a:solidFill>
                  <a:srgbClr val="000099"/>
                </a:solidFill>
              </a:rPr>
              <a:t>Identified</a:t>
            </a:r>
            <a:r>
              <a:rPr lang="en-US" sz="1200" b="1" u="sng" dirty="0">
                <a:solidFill>
                  <a:srgbClr val="000099"/>
                </a:solidFill>
              </a:rPr>
              <a:t> </a:t>
            </a:r>
            <a:r>
              <a:rPr lang="en-US" sz="1200" dirty="0">
                <a:solidFill>
                  <a:srgbClr val="000099"/>
                </a:solidFill>
              </a:rPr>
              <a:t>regression model</a:t>
            </a:r>
            <a:endParaRPr lang="ru-RU" sz="1200" dirty="0">
              <a:solidFill>
                <a:srgbClr val="000099"/>
              </a:solidFill>
            </a:endParaRPr>
          </a:p>
        </p:txBody>
      </p:sp>
      <p:sp>
        <p:nvSpPr>
          <p:cNvPr id="18" name="TextBox 17"/>
          <p:cNvSpPr txBox="1"/>
          <p:nvPr/>
        </p:nvSpPr>
        <p:spPr>
          <a:xfrm>
            <a:off x="4857331" y="4956192"/>
            <a:ext cx="2448272" cy="276999"/>
          </a:xfrm>
          <a:prstGeom prst="rect">
            <a:avLst/>
          </a:prstGeom>
          <a:noFill/>
        </p:spPr>
        <p:txBody>
          <a:bodyPr wrap="square" rtlCol="0">
            <a:spAutoFit/>
          </a:bodyPr>
          <a:lstStyle/>
          <a:p>
            <a:pPr algn="ctr"/>
            <a:r>
              <a:rPr lang="en-US" sz="1200" dirty="0">
                <a:solidFill>
                  <a:srgbClr val="000099"/>
                </a:solidFill>
              </a:rPr>
              <a:t>Ordinary artificial neural networks</a:t>
            </a:r>
            <a:endParaRPr lang="ru-RU" sz="1200" dirty="0">
              <a:solidFill>
                <a:srgbClr val="000099"/>
              </a:solidFill>
            </a:endParaRPr>
          </a:p>
        </p:txBody>
      </p:sp>
      <p:grpSp>
        <p:nvGrpSpPr>
          <p:cNvPr id="26" name="Группа 25"/>
          <p:cNvGrpSpPr/>
          <p:nvPr/>
        </p:nvGrpSpPr>
        <p:grpSpPr>
          <a:xfrm>
            <a:off x="7291868" y="3926939"/>
            <a:ext cx="1785648" cy="1673563"/>
            <a:chOff x="7262724" y="3537282"/>
            <a:chExt cx="1785648" cy="1673563"/>
          </a:xfrm>
        </p:grpSpPr>
        <p:pic>
          <p:nvPicPr>
            <p:cNvPr id="8" name="Рисунок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163" y="3537282"/>
              <a:ext cx="1675189" cy="1081044"/>
            </a:xfrm>
            <a:prstGeom prst="rect">
              <a:avLst/>
            </a:prstGeom>
            <a:noFill/>
            <a:ln>
              <a:noFill/>
            </a:ln>
          </p:spPr>
        </p:pic>
        <p:sp>
          <p:nvSpPr>
            <p:cNvPr id="19" name="TextBox 18"/>
            <p:cNvSpPr txBox="1"/>
            <p:nvPr/>
          </p:nvSpPr>
          <p:spPr>
            <a:xfrm>
              <a:off x="7262724" y="4610681"/>
              <a:ext cx="1785648" cy="600164"/>
            </a:xfrm>
            <a:prstGeom prst="rect">
              <a:avLst/>
            </a:prstGeom>
            <a:noFill/>
          </p:spPr>
          <p:txBody>
            <a:bodyPr wrap="square" rtlCol="0">
              <a:spAutoFit/>
            </a:bodyPr>
            <a:lstStyle/>
            <a:p>
              <a:pPr algn="ctr"/>
              <a:r>
                <a:rPr lang="en-US" sz="1100" b="1" dirty="0">
                  <a:solidFill>
                    <a:srgbClr val="C00000"/>
                  </a:solidFill>
                </a:rPr>
                <a:t>Probabilistic predictor of stress level via gaze tracking data</a:t>
              </a:r>
              <a:endParaRPr lang="ru-RU" sz="1100" b="1" dirty="0">
                <a:solidFill>
                  <a:srgbClr val="C00000"/>
                </a:solidFill>
              </a:endParaRPr>
            </a:p>
          </p:txBody>
        </p:sp>
      </p:gr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84" y="3429000"/>
            <a:ext cx="1139701" cy="85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2110" y="3573016"/>
            <a:ext cx="1334296" cy="331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Группа 24"/>
          <p:cNvGrpSpPr/>
          <p:nvPr/>
        </p:nvGrpSpPr>
        <p:grpSpPr>
          <a:xfrm>
            <a:off x="2288082" y="1124744"/>
            <a:ext cx="2577142" cy="2311571"/>
            <a:chOff x="2411760" y="747956"/>
            <a:chExt cx="2577142" cy="2311571"/>
          </a:xfrm>
        </p:grpSpPr>
        <p:grpSp>
          <p:nvGrpSpPr>
            <p:cNvPr id="17" name="Группа 16"/>
            <p:cNvGrpSpPr/>
            <p:nvPr/>
          </p:nvGrpSpPr>
          <p:grpSpPr>
            <a:xfrm>
              <a:off x="2510337" y="1034691"/>
              <a:ext cx="2478565" cy="2024836"/>
              <a:chOff x="2813516" y="1116132"/>
              <a:chExt cx="2478565" cy="2024836"/>
            </a:xfrm>
          </p:grpSpPr>
          <p:pic>
            <p:nvPicPr>
              <p:cNvPr id="22" name="Рисунок 21"/>
              <p:cNvPicPr/>
              <p:nvPr/>
            </p:nvPicPr>
            <p:blipFill>
              <a:blip r:embed="rId6">
                <a:extLst>
                  <a:ext uri="{28A0092B-C50C-407E-A947-70E740481C1C}">
                    <a14:useLocalDpi xmlns:a14="http://schemas.microsoft.com/office/drawing/2010/main" val="0"/>
                  </a:ext>
                </a:extLst>
              </a:blip>
              <a:srcRect l="9399" t="20023" r="58105" b="57738"/>
              <a:stretch>
                <a:fillRect/>
              </a:stretch>
            </p:blipFill>
            <p:spPr bwMode="auto">
              <a:xfrm>
                <a:off x="2813516" y="1116132"/>
                <a:ext cx="1872208" cy="1313366"/>
              </a:xfrm>
              <a:prstGeom prst="rect">
                <a:avLst/>
              </a:prstGeom>
              <a:noFill/>
              <a:ln>
                <a:noFill/>
              </a:ln>
            </p:spPr>
          </p:pic>
          <p:pic>
            <p:nvPicPr>
              <p:cNvPr id="23" name="Рисунок 22"/>
              <p:cNvPicPr/>
              <p:nvPr/>
            </p:nvPicPr>
            <p:blipFill>
              <a:blip r:embed="rId7">
                <a:extLst>
                  <a:ext uri="{28A0092B-C50C-407E-A947-70E740481C1C}">
                    <a14:useLocalDpi xmlns:a14="http://schemas.microsoft.com/office/drawing/2010/main" val="0"/>
                  </a:ext>
                </a:extLst>
              </a:blip>
              <a:srcRect l="10062" t="19841" r="58359" b="59525"/>
              <a:stretch>
                <a:fillRect/>
              </a:stretch>
            </p:blipFill>
            <p:spPr bwMode="auto">
              <a:xfrm>
                <a:off x="3258967" y="1919274"/>
                <a:ext cx="2033114" cy="1221694"/>
              </a:xfrm>
              <a:prstGeom prst="rect">
                <a:avLst/>
              </a:prstGeom>
              <a:noFill/>
              <a:ln>
                <a:noFill/>
              </a:ln>
            </p:spPr>
          </p:pic>
        </p:grpSp>
        <p:sp>
          <p:nvSpPr>
            <p:cNvPr id="24" name="TextBox 23"/>
            <p:cNvSpPr txBox="1"/>
            <p:nvPr/>
          </p:nvSpPr>
          <p:spPr>
            <a:xfrm>
              <a:off x="2411760" y="747956"/>
              <a:ext cx="2270132" cy="292388"/>
            </a:xfrm>
            <a:prstGeom prst="rect">
              <a:avLst/>
            </a:prstGeom>
            <a:noFill/>
          </p:spPr>
          <p:txBody>
            <a:bodyPr wrap="square" rtlCol="0">
              <a:spAutoFit/>
            </a:bodyPr>
            <a:lstStyle/>
            <a:p>
              <a:r>
                <a:rPr lang="en-US" sz="1300" b="1" u="sng" dirty="0">
                  <a:solidFill>
                    <a:srgbClr val="000099"/>
                  </a:solidFill>
                </a:rPr>
                <a:t>“Raw” gaze trajectories</a:t>
              </a:r>
              <a:endParaRPr lang="ru-RU" sz="1300" b="1" u="sng" dirty="0">
                <a:solidFill>
                  <a:srgbClr val="000099"/>
                </a:solidFill>
              </a:endParaRPr>
            </a:p>
          </p:txBody>
        </p:sp>
      </p:grpSp>
      <p:sp>
        <p:nvSpPr>
          <p:cNvPr id="28" name="Стрелка вправо 27"/>
          <p:cNvSpPr/>
          <p:nvPr/>
        </p:nvSpPr>
        <p:spPr>
          <a:xfrm rot="2018304" flipV="1">
            <a:off x="1999387" y="3997548"/>
            <a:ext cx="866018" cy="3745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30" name="Рисунок 2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088" y="3877467"/>
            <a:ext cx="1518130" cy="1135709"/>
          </a:xfrm>
          <a:prstGeom prst="rect">
            <a:avLst/>
          </a:prstGeom>
          <a:noFill/>
          <a:ln>
            <a:noFill/>
          </a:ln>
        </p:spPr>
      </p:pic>
      <p:sp>
        <p:nvSpPr>
          <p:cNvPr id="32" name="TextBox 31"/>
          <p:cNvSpPr txBox="1"/>
          <p:nvPr/>
        </p:nvSpPr>
        <p:spPr>
          <a:xfrm>
            <a:off x="5020248" y="6544762"/>
            <a:ext cx="2036069" cy="276999"/>
          </a:xfrm>
          <a:prstGeom prst="rect">
            <a:avLst/>
          </a:prstGeom>
          <a:noFill/>
        </p:spPr>
        <p:txBody>
          <a:bodyPr wrap="square" rtlCol="0">
            <a:spAutoFit/>
          </a:bodyPr>
          <a:lstStyle/>
          <a:p>
            <a:pPr algn="ctr"/>
            <a:r>
              <a:rPr lang="en-US" sz="1200" dirty="0">
                <a:solidFill>
                  <a:srgbClr val="000099"/>
                </a:solidFill>
              </a:rPr>
              <a:t>Deep learning</a:t>
            </a:r>
            <a:endParaRPr lang="ru-RU" sz="1200" dirty="0">
              <a:solidFill>
                <a:srgbClr val="000099"/>
              </a:solidFill>
            </a:endParaRPr>
          </a:p>
        </p:txBody>
      </p:sp>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6406" y="3434320"/>
            <a:ext cx="5403751" cy="49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Рисунок 3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6449" y="2017488"/>
            <a:ext cx="1227405" cy="1411512"/>
          </a:xfrm>
          <a:prstGeom prst="rect">
            <a:avLst/>
          </a:prstGeom>
          <a:noFill/>
          <a:ln>
            <a:noFill/>
          </a:ln>
        </p:spPr>
      </p:pic>
      <p:sp>
        <p:nvSpPr>
          <p:cNvPr id="36" name="TextBox 35"/>
          <p:cNvSpPr txBox="1"/>
          <p:nvPr/>
        </p:nvSpPr>
        <p:spPr>
          <a:xfrm>
            <a:off x="4716016" y="1772816"/>
            <a:ext cx="2448272" cy="276999"/>
          </a:xfrm>
          <a:prstGeom prst="rect">
            <a:avLst/>
          </a:prstGeom>
          <a:noFill/>
        </p:spPr>
        <p:txBody>
          <a:bodyPr wrap="square" rtlCol="0">
            <a:spAutoFit/>
          </a:bodyPr>
          <a:lstStyle/>
          <a:p>
            <a:pPr algn="ctr"/>
            <a:r>
              <a:rPr lang="en-US" sz="1200" dirty="0">
                <a:solidFill>
                  <a:srgbClr val="000099"/>
                </a:solidFill>
              </a:rPr>
              <a:t>Primary indexes </a:t>
            </a:r>
            <a:r>
              <a:rPr lang="en-US" sz="1200" u="sng" dirty="0">
                <a:solidFill>
                  <a:srgbClr val="000099"/>
                </a:solidFill>
              </a:rPr>
              <a:t>time series</a:t>
            </a:r>
            <a:endParaRPr lang="ru-RU" sz="1200" u="sng" dirty="0">
              <a:solidFill>
                <a:srgbClr val="000099"/>
              </a:solidFill>
            </a:endParaRPr>
          </a:p>
        </p:txBody>
      </p:sp>
      <p:grpSp>
        <p:nvGrpSpPr>
          <p:cNvPr id="29" name="Группа 28"/>
          <p:cNvGrpSpPr/>
          <p:nvPr/>
        </p:nvGrpSpPr>
        <p:grpSpPr>
          <a:xfrm>
            <a:off x="6988506" y="1278632"/>
            <a:ext cx="2039323" cy="2088773"/>
            <a:chOff x="6876256" y="1052736"/>
            <a:chExt cx="2039323" cy="2088773"/>
          </a:xfrm>
        </p:grpSpPr>
        <p:pic>
          <p:nvPicPr>
            <p:cNvPr id="38" name="Рисунок 3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6537" y="1052736"/>
              <a:ext cx="999042" cy="1305901"/>
            </a:xfrm>
            <a:prstGeom prst="rect">
              <a:avLst/>
            </a:prstGeom>
            <a:noFill/>
            <a:ln>
              <a:noFill/>
            </a:ln>
          </p:spPr>
        </p:pic>
        <p:pic>
          <p:nvPicPr>
            <p:cNvPr id="39" name="Рисунок 38"/>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6256" y="1052736"/>
              <a:ext cx="1037601" cy="1305901"/>
            </a:xfrm>
            <a:prstGeom prst="rect">
              <a:avLst/>
            </a:prstGeom>
            <a:noFill/>
            <a:ln>
              <a:noFill/>
            </a:ln>
          </p:spPr>
        </p:pic>
        <p:pic>
          <p:nvPicPr>
            <p:cNvPr id="37" name="Рисунок 22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1833" y="2177531"/>
              <a:ext cx="1503806" cy="963978"/>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p:cNvSpPr txBox="1"/>
          <p:nvPr/>
        </p:nvSpPr>
        <p:spPr>
          <a:xfrm>
            <a:off x="6660232" y="879103"/>
            <a:ext cx="2547589" cy="446276"/>
          </a:xfrm>
          <a:prstGeom prst="rect">
            <a:avLst/>
          </a:prstGeom>
          <a:noFill/>
        </p:spPr>
        <p:txBody>
          <a:bodyPr wrap="square" rtlCol="0">
            <a:spAutoFit/>
          </a:bodyPr>
          <a:lstStyle/>
          <a:p>
            <a:pPr algn="ctr"/>
            <a:r>
              <a:rPr lang="en-US" sz="1200" u="sng" dirty="0">
                <a:solidFill>
                  <a:srgbClr val="000099"/>
                </a:solidFill>
              </a:rPr>
              <a:t>Artificial intelligence system </a:t>
            </a:r>
          </a:p>
          <a:p>
            <a:pPr algn="ctr"/>
            <a:r>
              <a:rPr lang="en-US" sz="1100" dirty="0">
                <a:solidFill>
                  <a:srgbClr val="000099"/>
                </a:solidFill>
              </a:rPr>
              <a:t>(</a:t>
            </a:r>
            <a:r>
              <a:rPr lang="en-US" sz="1100" i="1" dirty="0">
                <a:solidFill>
                  <a:srgbClr val="000099"/>
                </a:solidFill>
              </a:rPr>
              <a:t>Intelligent System for Flight Analysis</a:t>
            </a:r>
            <a:r>
              <a:rPr lang="en-US" sz="1100" dirty="0">
                <a:solidFill>
                  <a:srgbClr val="000099"/>
                </a:solidFill>
              </a:rPr>
              <a:t>)</a:t>
            </a:r>
            <a:endParaRPr lang="ru-RU" sz="1100" i="1" dirty="0">
              <a:solidFill>
                <a:srgbClr val="000099"/>
              </a:solidFill>
            </a:endParaRPr>
          </a:p>
        </p:txBody>
      </p:sp>
      <p:sp>
        <p:nvSpPr>
          <p:cNvPr id="42" name="Стрелка вправо 41"/>
          <p:cNvSpPr/>
          <p:nvPr/>
        </p:nvSpPr>
        <p:spPr>
          <a:xfrm>
            <a:off x="4214299" y="5785508"/>
            <a:ext cx="501717"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Стрелка вправо 43"/>
          <p:cNvSpPr/>
          <p:nvPr/>
        </p:nvSpPr>
        <p:spPr>
          <a:xfrm rot="20920720">
            <a:off x="4260582" y="3872831"/>
            <a:ext cx="891290"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Стрелка вправо 44"/>
          <p:cNvSpPr/>
          <p:nvPr/>
        </p:nvSpPr>
        <p:spPr>
          <a:xfrm rot="20240069">
            <a:off x="4187587" y="3402329"/>
            <a:ext cx="1175932"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Стрелка вправо 45"/>
          <p:cNvSpPr/>
          <p:nvPr/>
        </p:nvSpPr>
        <p:spPr>
          <a:xfrm>
            <a:off x="6590563" y="2727059"/>
            <a:ext cx="701305"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7" name="Стрелка вправо 46"/>
          <p:cNvSpPr/>
          <p:nvPr/>
        </p:nvSpPr>
        <p:spPr>
          <a:xfrm>
            <a:off x="4258867" y="1432521"/>
            <a:ext cx="2682348"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8" name="Стрелка вправо 47"/>
          <p:cNvSpPr/>
          <p:nvPr/>
        </p:nvSpPr>
        <p:spPr>
          <a:xfrm rot="5400000">
            <a:off x="7915621" y="3441401"/>
            <a:ext cx="448465"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9" name="Стрелка вправо 48"/>
          <p:cNvSpPr/>
          <p:nvPr/>
        </p:nvSpPr>
        <p:spPr>
          <a:xfrm>
            <a:off x="6741532" y="4293096"/>
            <a:ext cx="564071"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Стрелка вправо 49"/>
          <p:cNvSpPr/>
          <p:nvPr/>
        </p:nvSpPr>
        <p:spPr>
          <a:xfrm rot="1539055">
            <a:off x="6775376" y="3553532"/>
            <a:ext cx="701305"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1" name="Стрелка вправо 50"/>
          <p:cNvSpPr/>
          <p:nvPr/>
        </p:nvSpPr>
        <p:spPr>
          <a:xfrm rot="18934771">
            <a:off x="7678136" y="5619103"/>
            <a:ext cx="701305"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4742964" y="5807384"/>
            <a:ext cx="405100" cy="329901"/>
          </a:xfrm>
          <a:prstGeom prst="rect">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0" name="Овал 39"/>
          <p:cNvSpPr/>
          <p:nvPr/>
        </p:nvSpPr>
        <p:spPr>
          <a:xfrm>
            <a:off x="5508105" y="188640"/>
            <a:ext cx="1374114" cy="690463"/>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99"/>
                </a:solidFill>
              </a:rPr>
              <a:t>Big data </a:t>
            </a:r>
            <a:r>
              <a:rPr lang="en-US" sz="1100" i="1" dirty="0">
                <a:solidFill>
                  <a:srgbClr val="000099"/>
                </a:solidFill>
              </a:rPr>
              <a:t>(flight fragments)</a:t>
            </a:r>
            <a:endParaRPr lang="ru-RU" sz="1100" i="1" dirty="0">
              <a:solidFill>
                <a:srgbClr val="000099"/>
              </a:solidFill>
            </a:endParaRPr>
          </a:p>
        </p:txBody>
      </p:sp>
      <p:sp>
        <p:nvSpPr>
          <p:cNvPr id="55" name="Стрелка вправо 54"/>
          <p:cNvSpPr/>
          <p:nvPr/>
        </p:nvSpPr>
        <p:spPr>
          <a:xfrm rot="3586246">
            <a:off x="6499195" y="821996"/>
            <a:ext cx="295836" cy="379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296" y="4308188"/>
            <a:ext cx="23415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Рисунок 52" descr="Copy of IMG_3669_MS21_sm HUD.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96" y="1877124"/>
            <a:ext cx="2337755" cy="1490281"/>
          </a:xfrm>
          <a:prstGeom prst="rect">
            <a:avLst/>
          </a:prstGeom>
          <a:noFill/>
          <a:ln>
            <a:noFill/>
          </a:ln>
        </p:spPr>
      </p:pic>
    </p:spTree>
    <p:extLst>
      <p:ext uri="{BB962C8B-B14F-4D97-AF65-F5344CB8AC3E}">
        <p14:creationId xmlns:p14="http://schemas.microsoft.com/office/powerpoint/2010/main" val="76690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5317"/>
            <a:ext cx="9143999" cy="569387"/>
          </a:xfrm>
          <a:prstGeom prst="rect">
            <a:avLst/>
          </a:prstGeom>
          <a:noFill/>
        </p:spPr>
        <p:txBody>
          <a:bodyPr wrap="square" rtlCol="0">
            <a:spAutoFit/>
          </a:bodyPr>
          <a:lstStyle/>
          <a:p>
            <a:pPr algn="ctr"/>
            <a:r>
              <a:rPr lang="en-US" sz="3100" b="1" dirty="0">
                <a:solidFill>
                  <a:srgbClr val="000099"/>
                </a:solidFill>
              </a:rPr>
              <a:t>Approaches to gaze tracking analysis</a:t>
            </a:r>
          </a:p>
        </p:txBody>
      </p:sp>
      <p:sp>
        <p:nvSpPr>
          <p:cNvPr id="6" name="Номер слайда 3"/>
          <p:cNvSpPr>
            <a:spLocks noGrp="1"/>
          </p:cNvSpPr>
          <p:nvPr>
            <p:ph type="sldNum" sz="quarter" idx="12"/>
          </p:nvPr>
        </p:nvSpPr>
        <p:spPr>
          <a:xfrm>
            <a:off x="6974904" y="6376243"/>
            <a:ext cx="2133600" cy="365125"/>
          </a:xfrm>
        </p:spPr>
        <p:txBody>
          <a:bodyPr/>
          <a:lstStyle/>
          <a:p>
            <a:fld id="{58FE95F2-C211-4CA4-84D1-6124A6528263}" type="slidenum">
              <a:rPr lang="ru-RU" smtClean="0"/>
              <a:pPr/>
              <a:t>6</a:t>
            </a:fld>
            <a:endParaRPr lang="ru-RU" dirty="0"/>
          </a:p>
        </p:txBody>
      </p:sp>
      <p:sp>
        <p:nvSpPr>
          <p:cNvPr id="19" name="Скругленный прямоугольник 18"/>
          <p:cNvSpPr/>
          <p:nvPr/>
        </p:nvSpPr>
        <p:spPr>
          <a:xfrm>
            <a:off x="251521" y="1049834"/>
            <a:ext cx="7056784" cy="18722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99"/>
                </a:solidFill>
              </a:rPr>
              <a:t>    Conventional approaches: </a:t>
            </a:r>
          </a:p>
          <a:p>
            <a:pPr marL="285750" indent="-285750">
              <a:buFont typeface="Arial" panose="020B0604020202020204" pitchFamily="34" charset="0"/>
              <a:buChar char="•"/>
            </a:pPr>
            <a:r>
              <a:rPr lang="en-US" sz="2400" dirty="0">
                <a:solidFill>
                  <a:srgbClr val="000099"/>
                </a:solidFill>
              </a:rPr>
              <a:t>Univariate analysis of static gaze movement primary indexes</a:t>
            </a:r>
          </a:p>
          <a:p>
            <a:pPr marL="285750" indent="-285750">
              <a:buFont typeface="Arial" panose="020B0604020202020204" pitchFamily="34" charset="0"/>
              <a:buChar char="•"/>
            </a:pPr>
            <a:r>
              <a:rPr lang="en-US" sz="2400" dirty="0">
                <a:solidFill>
                  <a:srgbClr val="000099"/>
                </a:solidFill>
              </a:rPr>
              <a:t>Static “heat” maps </a:t>
            </a:r>
          </a:p>
          <a:p>
            <a:pPr marL="285750" indent="-285750">
              <a:buFont typeface="Arial" panose="020B0604020202020204" pitchFamily="34" charset="0"/>
              <a:buChar char="•"/>
            </a:pPr>
            <a:r>
              <a:rPr lang="en-US" sz="2400" dirty="0">
                <a:solidFill>
                  <a:srgbClr val="000099"/>
                </a:solidFill>
              </a:rPr>
              <a:t>Static probabilistic maps.    </a:t>
            </a:r>
            <a:endParaRPr lang="ru-RU" sz="2400" dirty="0">
              <a:solidFill>
                <a:srgbClr val="000099"/>
              </a:solidFill>
            </a:endParaRPr>
          </a:p>
        </p:txBody>
      </p:sp>
      <p:sp>
        <p:nvSpPr>
          <p:cNvPr id="20" name="Скругленный прямоугольник 19"/>
          <p:cNvSpPr/>
          <p:nvPr/>
        </p:nvSpPr>
        <p:spPr>
          <a:xfrm>
            <a:off x="251520" y="2996952"/>
            <a:ext cx="8784976" cy="3600400"/>
          </a:xfrm>
          <a:prstGeom prst="roundRect">
            <a:avLst/>
          </a:prstGeom>
          <a:gradFill>
            <a:gsLst>
              <a:gs pos="0">
                <a:srgbClr val="FF66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00099"/>
                </a:solidFill>
              </a:rPr>
              <a:t>    New approaches: </a:t>
            </a:r>
          </a:p>
          <a:p>
            <a:pPr marL="285750" indent="-285750">
              <a:buFont typeface="Arial" panose="020B0604020202020204" pitchFamily="34" charset="0"/>
              <a:buChar char="•"/>
            </a:pPr>
            <a:r>
              <a:rPr lang="en-US" sz="2400" dirty="0">
                <a:solidFill>
                  <a:srgbClr val="000099"/>
                </a:solidFill>
              </a:rPr>
              <a:t>Intelligent analysis of multivariate static gaze movement primary indexes</a:t>
            </a:r>
          </a:p>
          <a:p>
            <a:pPr marL="285750" indent="-285750">
              <a:buFont typeface="Arial" panose="020B0604020202020204" pitchFamily="34" charset="0"/>
              <a:buChar char="•"/>
            </a:pPr>
            <a:r>
              <a:rPr lang="en-US" sz="2400" dirty="0">
                <a:solidFill>
                  <a:srgbClr val="000099"/>
                </a:solidFill>
              </a:rPr>
              <a:t>Intelligent analysis of multivariate dynamic gaze movement primary indexes represented by their time series </a:t>
            </a:r>
          </a:p>
          <a:p>
            <a:pPr marL="285750" indent="-285750">
              <a:buFont typeface="Arial" panose="020B0604020202020204" pitchFamily="34" charset="0"/>
              <a:buChar char="•"/>
            </a:pPr>
            <a:r>
              <a:rPr lang="en-US" sz="2400" dirty="0">
                <a:solidFill>
                  <a:srgbClr val="000099"/>
                </a:solidFill>
              </a:rPr>
              <a:t>Intelligent analysis of “raw” gaze trajectories likelihoods based on combination of likelihood estimations by Markov chains, Principal Component Analysis, Multidimensional Scaling, Cluster Analysis, Discriminant Analysis, Markov Model Identification techniques, Parameter Transform Matrix Eigenvalue Analysis. </a:t>
            </a:r>
          </a:p>
        </p:txBody>
      </p:sp>
      <p:sp>
        <p:nvSpPr>
          <p:cNvPr id="22" name="Стрелка влево 21"/>
          <p:cNvSpPr/>
          <p:nvPr/>
        </p:nvSpPr>
        <p:spPr>
          <a:xfrm>
            <a:off x="7380312" y="1481882"/>
            <a:ext cx="1500343" cy="1008112"/>
          </a:xfrm>
          <a:prstGeom prst="leftArrow">
            <a:avLst/>
          </a:prstGeom>
          <a:gradFill>
            <a:gsLst>
              <a:gs pos="7000">
                <a:srgbClr val="C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00"/>
                </a:solidFill>
              </a:rPr>
              <a:t>Failed</a:t>
            </a:r>
            <a:endParaRPr lang="ru-RU" sz="2400" b="1" dirty="0">
              <a:solidFill>
                <a:srgbClr val="FFFF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199" y="1104757"/>
            <a:ext cx="1129806" cy="84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Рисунок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3" y="1841922"/>
            <a:ext cx="2160239" cy="1515070"/>
          </a:xfrm>
          <a:prstGeom prst="rect">
            <a:avLst/>
          </a:prstGeom>
          <a:noFill/>
          <a:ln>
            <a:noFill/>
          </a:ln>
        </p:spPr>
      </p:pic>
      <p:pic>
        <p:nvPicPr>
          <p:cNvPr id="25" name="Рисунок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1553" y="2345977"/>
            <a:ext cx="1608759" cy="1011015"/>
          </a:xfrm>
          <a:prstGeom prst="rect">
            <a:avLst/>
          </a:prstGeom>
          <a:noFill/>
          <a:ln>
            <a:noFill/>
          </a:ln>
        </p:spPr>
      </p:pic>
    </p:spTree>
    <p:extLst>
      <p:ext uri="{BB962C8B-B14F-4D97-AF65-F5344CB8AC3E}">
        <p14:creationId xmlns:p14="http://schemas.microsoft.com/office/powerpoint/2010/main" val="321565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Заголовок 1"/>
          <p:cNvSpPr txBox="1">
            <a:spLocks/>
          </p:cNvSpPr>
          <p:nvPr/>
        </p:nvSpPr>
        <p:spPr>
          <a:xfrm>
            <a:off x="2411760" y="73772"/>
            <a:ext cx="6696744" cy="1122980"/>
          </a:xfrm>
          <a:prstGeom prst="rect">
            <a:avLst/>
          </a:prstGeom>
        </p:spPr>
        <p:txBody>
          <a:bodyPr vert="horz" lIns="91440" tIns="45720" rIns="91440" bIns="45720" rtlCol="0" anchor="ctr">
            <a:noAutofit/>
          </a:bodyPr>
          <a:lstStyle/>
          <a:p>
            <a:pPr>
              <a:lnSpc>
                <a:spcPct val="80000"/>
              </a:lnSpc>
              <a:spcBef>
                <a:spcPct val="0"/>
              </a:spcBef>
            </a:pPr>
            <a:r>
              <a:rPr lang="en-US" sz="3100" b="1" dirty="0">
                <a:solidFill>
                  <a:srgbClr val="000099"/>
                </a:solidFill>
                <a:latin typeface="Calibri" panose="020F0502020204030204" pitchFamily="34" charset="0"/>
                <a:cs typeface="Times New Roman" pitchFamily="18" charset="0"/>
              </a:rPr>
              <a:t>Some indexes for which relation to characteristics of complex system operators has been deduced</a:t>
            </a:r>
          </a:p>
        </p:txBody>
      </p:sp>
      <p:sp>
        <p:nvSpPr>
          <p:cNvPr id="178" name="Номер слайда 171"/>
          <p:cNvSpPr>
            <a:spLocks noGrp="1"/>
          </p:cNvSpPr>
          <p:nvPr>
            <p:ph type="sldNum" sz="quarter" idx="12"/>
          </p:nvPr>
        </p:nvSpPr>
        <p:spPr>
          <a:xfrm>
            <a:off x="8651824" y="6590957"/>
            <a:ext cx="528688" cy="268139"/>
          </a:xfrm>
        </p:spPr>
        <p:txBody>
          <a:bodyPr/>
          <a:lstStyle/>
          <a:p>
            <a:pPr algn="ctr"/>
            <a:fld id="{D2827149-EFFD-425B-ABD5-E4901861E329}" type="slidenum">
              <a:rPr lang="ru-RU" smtClean="0"/>
              <a:pPr algn="ctr"/>
              <a:t>7</a:t>
            </a:fld>
            <a:endParaRPr lang="ru-RU" dirty="0"/>
          </a:p>
        </p:txBody>
      </p:sp>
      <p:pic>
        <p:nvPicPr>
          <p:cNvPr id="172" name="Picture 2" descr="C:\Users\Kirill\Desktop\ЛС\Фигура 1 копия.png"/>
          <p:cNvPicPr>
            <a:picLocks noChangeAspect="1" noChangeArrowheads="1"/>
          </p:cNvPicPr>
          <p:nvPr/>
        </p:nvPicPr>
        <p:blipFill>
          <a:blip r:embed="rId2" cstate="print"/>
          <a:srcRect t="4152"/>
          <a:stretch>
            <a:fillRect/>
          </a:stretch>
        </p:blipFill>
        <p:spPr bwMode="auto">
          <a:xfrm>
            <a:off x="2051719" y="1764"/>
            <a:ext cx="72009" cy="6856237"/>
          </a:xfrm>
          <a:prstGeom prst="rect">
            <a:avLst/>
          </a:prstGeom>
          <a:noFill/>
        </p:spPr>
      </p:pic>
      <p:sp>
        <p:nvSpPr>
          <p:cNvPr id="173" name="Заголовок 1"/>
          <p:cNvSpPr txBox="1">
            <a:spLocks/>
          </p:cNvSpPr>
          <p:nvPr/>
        </p:nvSpPr>
        <p:spPr>
          <a:xfrm>
            <a:off x="94811" y="2780928"/>
            <a:ext cx="1861096" cy="1224136"/>
          </a:xfrm>
          <a:prstGeom prst="rect">
            <a:avLst/>
          </a:prstGeom>
        </p:spPr>
        <p:txBody>
          <a:bodyPr vert="horz" lIns="91440" tIns="45720" rIns="91440" bIns="45720" rtlCol="0" anchor="ctr">
            <a:noAutofit/>
          </a:bodyPr>
          <a:lstStyle/>
          <a:p>
            <a:pPr lvl="0" algn="ctr">
              <a:spcBef>
                <a:spcPct val="0"/>
              </a:spcBef>
              <a:defRPr/>
            </a:pPr>
            <a:r>
              <a:rPr lang="en-US" sz="2200" b="1" dirty="0">
                <a:solidFill>
                  <a:srgbClr val="000099"/>
                </a:solidFill>
                <a:effectLst>
                  <a:outerShdw blurRad="38100" dist="38100" dir="2700000" algn="tl">
                    <a:srgbClr val="000000">
                      <a:alpha val="43137"/>
                    </a:srgbClr>
                  </a:outerShdw>
                </a:effectLst>
                <a:latin typeface="+mj-lt"/>
                <a:ea typeface="+mj-ea"/>
                <a:cs typeface="+mj-cs"/>
              </a:rPr>
              <a:t>Results of experimental psychology</a:t>
            </a:r>
          </a:p>
          <a:p>
            <a:pPr lvl="0" algn="ctr">
              <a:spcBef>
                <a:spcPct val="0"/>
              </a:spcBef>
              <a:defRPr/>
            </a:pPr>
            <a:endParaRPr lang="ru-RU" sz="2200" b="1" dirty="0">
              <a:solidFill>
                <a:srgbClr val="000099"/>
              </a:solidFill>
              <a:effectLst>
                <a:outerShdw blurRad="38100" dist="38100" dir="2700000" algn="tl">
                  <a:srgbClr val="000000">
                    <a:alpha val="43137"/>
                  </a:srgbClr>
                </a:outerShdw>
              </a:effectLst>
              <a:latin typeface="+mj-lt"/>
              <a:ea typeface="+mj-ea"/>
              <a:cs typeface="+mj-c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265890489"/>
              </p:ext>
            </p:extLst>
          </p:nvPr>
        </p:nvGraphicFramePr>
        <p:xfrm>
          <a:off x="2123728" y="1268760"/>
          <a:ext cx="6912768" cy="5256583"/>
        </p:xfrm>
        <a:graphic>
          <a:graphicData uri="http://schemas.openxmlformats.org/drawingml/2006/table">
            <a:tbl>
              <a:tblPr firstRow="1" firstCol="1" bandRow="1" bandCol="1">
                <a:tableStyleId>{5C22544A-7EE6-4342-B048-85BDC9FD1C3A}</a:tableStyleId>
              </a:tblPr>
              <a:tblGrid>
                <a:gridCol w="2388046">
                  <a:extLst>
                    <a:ext uri="{9D8B030D-6E8A-4147-A177-3AD203B41FA5}">
                      <a16:colId xmlns:a16="http://schemas.microsoft.com/office/drawing/2014/main" val="20000"/>
                    </a:ext>
                  </a:extLst>
                </a:gridCol>
                <a:gridCol w="4524722">
                  <a:extLst>
                    <a:ext uri="{9D8B030D-6E8A-4147-A177-3AD203B41FA5}">
                      <a16:colId xmlns:a16="http://schemas.microsoft.com/office/drawing/2014/main" val="20001"/>
                    </a:ext>
                  </a:extLst>
                </a:gridCol>
              </a:tblGrid>
              <a:tr h="1061955">
                <a:tc>
                  <a:txBody>
                    <a:bodyPr/>
                    <a:lstStyle/>
                    <a:p>
                      <a:pPr algn="ctr">
                        <a:lnSpc>
                          <a:spcPct val="115000"/>
                        </a:lnSpc>
                        <a:spcAft>
                          <a:spcPts val="600"/>
                        </a:spcAft>
                      </a:pPr>
                      <a:r>
                        <a:rPr lang="en-US" sz="1600" dirty="0">
                          <a:solidFill>
                            <a:schemeClr val="tx1"/>
                          </a:solidFill>
                          <a:effectLst/>
                        </a:rPr>
                        <a:t>Gaze movement primary indexes</a:t>
                      </a:r>
                      <a:endParaRPr lang="ru-RU" sz="1400" dirty="0">
                        <a:solidFill>
                          <a:schemeClr val="tx1"/>
                        </a:solidFill>
                        <a:effectLst/>
                        <a:latin typeface="Calibri"/>
                        <a:ea typeface="Times New Roman"/>
                        <a:cs typeface="Vrinda"/>
                      </a:endParaRPr>
                    </a:p>
                  </a:txBody>
                  <a:tcPr marL="68580" marR="68580" marT="0" marB="0" anchor="ctr">
                    <a:solidFill>
                      <a:srgbClr val="3399FF"/>
                    </a:solidFill>
                  </a:tcPr>
                </a:tc>
                <a:tc>
                  <a:txBody>
                    <a:bodyPr/>
                    <a:lstStyle/>
                    <a:p>
                      <a:pPr algn="ctr">
                        <a:lnSpc>
                          <a:spcPct val="115000"/>
                        </a:lnSpc>
                        <a:spcAft>
                          <a:spcPts val="600"/>
                        </a:spcAft>
                      </a:pPr>
                      <a:r>
                        <a:rPr lang="en-US" sz="1600" dirty="0">
                          <a:solidFill>
                            <a:schemeClr val="tx1"/>
                          </a:solidFill>
                          <a:effectLst/>
                        </a:rPr>
                        <a:t>To which it serves as a marker/predictor, according to experimental psychology</a:t>
                      </a:r>
                      <a:endParaRPr lang="ru-RU" sz="1400" dirty="0">
                        <a:solidFill>
                          <a:schemeClr val="tx1"/>
                        </a:solidFill>
                        <a:effectLst/>
                        <a:latin typeface="Calibri"/>
                        <a:ea typeface="Times New Roman"/>
                        <a:cs typeface="Vrinda"/>
                      </a:endParaRPr>
                    </a:p>
                  </a:txBody>
                  <a:tcPr marL="68580" marR="68580" marT="0" marB="0" anchor="ctr">
                    <a:solidFill>
                      <a:srgbClr val="3399FF"/>
                    </a:solidFill>
                  </a:tcPr>
                </a:tc>
                <a:extLst>
                  <a:ext uri="{0D108BD9-81ED-4DB2-BD59-A6C34878D82A}">
                    <a16:rowId xmlns:a16="http://schemas.microsoft.com/office/drawing/2014/main" val="10000"/>
                  </a:ext>
                </a:extLst>
              </a:tr>
              <a:tr h="310713">
                <a:tc>
                  <a:txBody>
                    <a:bodyPr/>
                    <a:lstStyle/>
                    <a:p>
                      <a:pPr algn="l">
                        <a:lnSpc>
                          <a:spcPct val="115000"/>
                        </a:lnSpc>
                        <a:spcAft>
                          <a:spcPts val="600"/>
                        </a:spcAft>
                        <a:tabLst>
                          <a:tab pos="685800" algn="l"/>
                        </a:tabLst>
                      </a:pPr>
                      <a:r>
                        <a:rPr lang="en-US" sz="1600" dirty="0">
                          <a:solidFill>
                            <a:schemeClr val="tx1"/>
                          </a:solidFill>
                          <a:effectLst/>
                        </a:rPr>
                        <a:t>Amplitude of saccades</a:t>
                      </a:r>
                      <a:endParaRPr lang="ru-RU" sz="1400" dirty="0">
                        <a:solidFill>
                          <a:schemeClr val="tx1"/>
                        </a:solidFill>
                        <a:effectLst/>
                        <a:latin typeface="Calibri"/>
                        <a:ea typeface="Times New Roman"/>
                        <a:cs typeface="Vrinda"/>
                      </a:endParaRPr>
                    </a:p>
                  </a:txBody>
                  <a:tcPr marL="68580" marR="68580" marT="0" marB="0" anchor="ctr">
                    <a:solidFill>
                      <a:schemeClr val="tx2">
                        <a:lumMod val="40000"/>
                        <a:lumOff val="60000"/>
                      </a:schemeClr>
                    </a:solidFill>
                  </a:tcPr>
                </a:tc>
                <a:tc>
                  <a:txBody>
                    <a:bodyPr/>
                    <a:lstStyle/>
                    <a:p>
                      <a:pPr algn="l">
                        <a:lnSpc>
                          <a:spcPct val="115000"/>
                        </a:lnSpc>
                        <a:spcAft>
                          <a:spcPts val="600"/>
                        </a:spcAft>
                        <a:tabLst>
                          <a:tab pos="685800" algn="l"/>
                        </a:tabLst>
                      </a:pPr>
                      <a:r>
                        <a:rPr lang="en-US" sz="1400" b="1" dirty="0">
                          <a:solidFill>
                            <a:srgbClr val="0000FF"/>
                          </a:solidFill>
                          <a:effectLst/>
                        </a:rPr>
                        <a:t>Increment of cognitive load </a:t>
                      </a:r>
                      <a:endParaRPr lang="ru-RU" sz="1200" b="1" dirty="0">
                        <a:solidFill>
                          <a:srgbClr val="0000FF"/>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1"/>
                  </a:ext>
                </a:extLst>
              </a:tr>
              <a:tr h="310713">
                <a:tc>
                  <a:txBody>
                    <a:bodyPr/>
                    <a:lstStyle/>
                    <a:p>
                      <a:pPr algn="l">
                        <a:lnSpc>
                          <a:spcPct val="115000"/>
                        </a:lnSpc>
                        <a:spcAft>
                          <a:spcPts val="600"/>
                        </a:spcAft>
                        <a:tabLst>
                          <a:tab pos="685800" algn="l"/>
                        </a:tabLst>
                      </a:pPr>
                      <a:r>
                        <a:rPr lang="en-US" sz="1600" dirty="0">
                          <a:solidFill>
                            <a:schemeClr val="tx1"/>
                          </a:solidFill>
                          <a:effectLst/>
                        </a:rPr>
                        <a:t>Duration of saccades</a:t>
                      </a:r>
                      <a:endParaRPr lang="ru-RU" sz="1400" dirty="0">
                        <a:solidFill>
                          <a:schemeClr val="tx1"/>
                        </a:solidFill>
                        <a:effectLst/>
                        <a:latin typeface="Calibri"/>
                        <a:ea typeface="Times New Roman"/>
                        <a:cs typeface="Vrinda"/>
                      </a:endParaRPr>
                    </a:p>
                  </a:txBody>
                  <a:tcPr marL="68580" marR="68580" marT="0" marB="0" anchor="ctr">
                    <a:solidFill>
                      <a:schemeClr val="tx2">
                        <a:lumMod val="40000"/>
                        <a:lumOff val="60000"/>
                      </a:schemeClr>
                    </a:solidFill>
                  </a:tcPr>
                </a:tc>
                <a:tc>
                  <a:txBody>
                    <a:bodyPr/>
                    <a:lstStyle/>
                    <a:p>
                      <a:pPr algn="l">
                        <a:lnSpc>
                          <a:spcPct val="115000"/>
                        </a:lnSpc>
                        <a:spcAft>
                          <a:spcPts val="600"/>
                        </a:spcAft>
                        <a:tabLst>
                          <a:tab pos="685800" algn="l"/>
                        </a:tabLst>
                      </a:pPr>
                      <a:r>
                        <a:rPr lang="en-US" sz="1400" dirty="0">
                          <a:solidFill>
                            <a:schemeClr val="tx1"/>
                          </a:solidFill>
                          <a:effectLst/>
                        </a:rPr>
                        <a:t>Mental diseases, alcohol intoxication </a:t>
                      </a:r>
                      <a:endParaRPr lang="ru-RU" sz="1200" dirty="0">
                        <a:solidFill>
                          <a:schemeClr val="tx1"/>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2"/>
                  </a:ext>
                </a:extLst>
              </a:tr>
              <a:tr h="1087497">
                <a:tc>
                  <a:txBody>
                    <a:bodyPr/>
                    <a:lstStyle/>
                    <a:p>
                      <a:pPr algn="l">
                        <a:lnSpc>
                          <a:spcPct val="115000"/>
                        </a:lnSpc>
                        <a:spcAft>
                          <a:spcPts val="600"/>
                        </a:spcAft>
                        <a:tabLst>
                          <a:tab pos="685800" algn="l"/>
                        </a:tabLst>
                      </a:pPr>
                      <a:r>
                        <a:rPr lang="en-US" sz="1600" dirty="0">
                          <a:solidFill>
                            <a:schemeClr val="tx1"/>
                          </a:solidFill>
                          <a:effectLst/>
                        </a:rPr>
                        <a:t>Rate of saccades</a:t>
                      </a:r>
                      <a:endParaRPr lang="ru-RU" sz="1400" dirty="0">
                        <a:solidFill>
                          <a:schemeClr val="tx1"/>
                        </a:solidFill>
                        <a:effectLst/>
                        <a:latin typeface="Calibri"/>
                        <a:ea typeface="Times New Roman"/>
                        <a:cs typeface="Vrinda"/>
                      </a:endParaRPr>
                    </a:p>
                  </a:txBody>
                  <a:tcPr marL="68580" marR="68580" marT="0" marB="0" anchor="ctr">
                    <a:solidFill>
                      <a:schemeClr val="tx2">
                        <a:lumMod val="40000"/>
                        <a:lumOff val="60000"/>
                      </a:schemeClr>
                    </a:solidFill>
                  </a:tcPr>
                </a:tc>
                <a:tc>
                  <a:txBody>
                    <a:bodyPr/>
                    <a:lstStyle/>
                    <a:p>
                      <a:pPr algn="l">
                        <a:lnSpc>
                          <a:spcPct val="115000"/>
                        </a:lnSpc>
                        <a:spcAft>
                          <a:spcPts val="600"/>
                        </a:spcAft>
                        <a:tabLst>
                          <a:tab pos="685800" algn="l"/>
                        </a:tabLst>
                      </a:pPr>
                      <a:r>
                        <a:rPr lang="en-US" sz="1400" dirty="0">
                          <a:solidFill>
                            <a:schemeClr val="tx1"/>
                          </a:solidFill>
                          <a:effectLst/>
                        </a:rPr>
                        <a:t>Index of level of cognitive activation and level of activity, </a:t>
                      </a:r>
                      <a:r>
                        <a:rPr lang="en-US" sz="1400" b="1" dirty="0">
                          <a:solidFill>
                            <a:srgbClr val="0000FF"/>
                          </a:solidFill>
                          <a:effectLst/>
                        </a:rPr>
                        <a:t>complexity of the task to be solved</a:t>
                      </a:r>
                      <a:r>
                        <a:rPr lang="en-US" sz="1400" dirty="0">
                          <a:solidFill>
                            <a:schemeClr val="tx1"/>
                          </a:solidFill>
                          <a:effectLst/>
                        </a:rPr>
                        <a:t>, presence of neurophysiological disorders, administration of medicaments and alcohol </a:t>
                      </a:r>
                      <a:endParaRPr lang="ru-RU" sz="1200" dirty="0">
                        <a:solidFill>
                          <a:schemeClr val="tx1"/>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3"/>
                  </a:ext>
                </a:extLst>
              </a:tr>
              <a:tr h="815622">
                <a:tc>
                  <a:txBody>
                    <a:bodyPr/>
                    <a:lstStyle/>
                    <a:p>
                      <a:pPr algn="l">
                        <a:lnSpc>
                          <a:spcPct val="115000"/>
                        </a:lnSpc>
                        <a:spcAft>
                          <a:spcPts val="600"/>
                        </a:spcAft>
                        <a:tabLst>
                          <a:tab pos="685800" algn="l"/>
                        </a:tabLst>
                      </a:pPr>
                      <a:r>
                        <a:rPr lang="en-US" sz="1600" dirty="0">
                          <a:solidFill>
                            <a:schemeClr val="tx1"/>
                          </a:solidFill>
                          <a:effectLst/>
                        </a:rPr>
                        <a:t>Overall duration of fixations </a:t>
                      </a:r>
                      <a:endParaRPr lang="ru-RU" sz="1400" dirty="0">
                        <a:solidFill>
                          <a:schemeClr val="tx1"/>
                        </a:solidFill>
                        <a:effectLst/>
                        <a:latin typeface="Calibri"/>
                        <a:ea typeface="Times New Roman"/>
                        <a:cs typeface="Vrinda"/>
                      </a:endParaRPr>
                    </a:p>
                  </a:txBody>
                  <a:tcPr marL="68580" marR="68580" marT="0" marB="0" anchor="ctr">
                    <a:solidFill>
                      <a:srgbClr val="FFC000"/>
                    </a:solidFill>
                  </a:tcPr>
                </a:tc>
                <a:tc>
                  <a:txBody>
                    <a:bodyPr/>
                    <a:lstStyle/>
                    <a:p>
                      <a:pPr algn="l">
                        <a:lnSpc>
                          <a:spcPct val="115000"/>
                        </a:lnSpc>
                        <a:spcAft>
                          <a:spcPts val="600"/>
                        </a:spcAft>
                        <a:tabLst>
                          <a:tab pos="685800" algn="l"/>
                        </a:tabLst>
                      </a:pPr>
                      <a:r>
                        <a:rPr lang="en-US" sz="1400" b="1" dirty="0">
                          <a:solidFill>
                            <a:srgbClr val="0000FF"/>
                          </a:solidFill>
                          <a:effectLst/>
                        </a:rPr>
                        <a:t>Any experience in solution of the assigned task, difficulties in processing of obtained information</a:t>
                      </a:r>
                      <a:r>
                        <a:rPr lang="en-US" sz="1400" b="0" dirty="0">
                          <a:solidFill>
                            <a:schemeClr val="tx1"/>
                          </a:solidFill>
                          <a:effectLst/>
                        </a:rPr>
                        <a:t>, predictor of the cognitive processes' behavior </a:t>
                      </a:r>
                      <a:endParaRPr lang="ru-RU" sz="1200" b="0" dirty="0">
                        <a:solidFill>
                          <a:schemeClr val="tx1"/>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4"/>
                  </a:ext>
                </a:extLst>
              </a:tr>
              <a:tr h="815622">
                <a:tc>
                  <a:txBody>
                    <a:bodyPr/>
                    <a:lstStyle/>
                    <a:p>
                      <a:pPr algn="l">
                        <a:lnSpc>
                          <a:spcPct val="115000"/>
                        </a:lnSpc>
                        <a:spcAft>
                          <a:spcPts val="600"/>
                        </a:spcAft>
                        <a:tabLst>
                          <a:tab pos="685800" algn="l"/>
                        </a:tabLst>
                      </a:pPr>
                      <a:r>
                        <a:rPr lang="en-US" sz="1600" dirty="0">
                          <a:solidFill>
                            <a:schemeClr val="tx1"/>
                          </a:solidFill>
                          <a:effectLst/>
                        </a:rPr>
                        <a:t>Number of fixations</a:t>
                      </a:r>
                      <a:endParaRPr lang="ru-RU" sz="1400" dirty="0">
                        <a:solidFill>
                          <a:schemeClr val="tx1"/>
                        </a:solidFill>
                        <a:effectLst/>
                        <a:latin typeface="Calibri"/>
                        <a:ea typeface="Times New Roman"/>
                        <a:cs typeface="Vrinda"/>
                      </a:endParaRPr>
                    </a:p>
                  </a:txBody>
                  <a:tcPr marL="68580" marR="68580" marT="0" marB="0" anchor="ctr">
                    <a:solidFill>
                      <a:schemeClr val="tx2">
                        <a:lumMod val="40000"/>
                        <a:lumOff val="60000"/>
                      </a:schemeClr>
                    </a:solidFill>
                  </a:tcPr>
                </a:tc>
                <a:tc>
                  <a:txBody>
                    <a:bodyPr/>
                    <a:lstStyle/>
                    <a:p>
                      <a:pPr algn="l">
                        <a:lnSpc>
                          <a:spcPct val="115000"/>
                        </a:lnSpc>
                        <a:spcAft>
                          <a:spcPts val="600"/>
                        </a:spcAft>
                        <a:tabLst>
                          <a:tab pos="685800" algn="l"/>
                        </a:tabLst>
                      </a:pPr>
                      <a:r>
                        <a:rPr lang="en-US" sz="1400" b="1" dirty="0">
                          <a:solidFill>
                            <a:srgbClr val="0000FF"/>
                          </a:solidFill>
                          <a:effectLst/>
                        </a:rPr>
                        <a:t>Any experience in solution of the assigned task</a:t>
                      </a:r>
                      <a:r>
                        <a:rPr lang="en-US" sz="1400" dirty="0">
                          <a:solidFill>
                            <a:schemeClr val="tx1"/>
                          </a:solidFill>
                          <a:effectLst/>
                        </a:rPr>
                        <a:t>, presence of psychiatric and neurophysiological diseases, any strategies of minimum load on memory </a:t>
                      </a:r>
                      <a:endParaRPr lang="ru-RU" sz="1200" dirty="0">
                        <a:solidFill>
                          <a:schemeClr val="tx1"/>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5"/>
                  </a:ext>
                </a:extLst>
              </a:tr>
              <a:tr h="310713">
                <a:tc>
                  <a:txBody>
                    <a:bodyPr/>
                    <a:lstStyle/>
                    <a:p>
                      <a:pPr algn="l">
                        <a:lnSpc>
                          <a:spcPct val="115000"/>
                        </a:lnSpc>
                        <a:spcAft>
                          <a:spcPts val="600"/>
                        </a:spcAft>
                        <a:tabLst>
                          <a:tab pos="685800" algn="l"/>
                        </a:tabLst>
                      </a:pPr>
                      <a:r>
                        <a:rPr lang="en-US" sz="1600" dirty="0">
                          <a:solidFill>
                            <a:schemeClr val="tx1"/>
                          </a:solidFill>
                          <a:effectLst/>
                        </a:rPr>
                        <a:t>Frequency of fixations</a:t>
                      </a:r>
                      <a:endParaRPr lang="ru-RU" sz="1400" dirty="0">
                        <a:solidFill>
                          <a:schemeClr val="tx1"/>
                        </a:solidFill>
                        <a:effectLst/>
                        <a:latin typeface="Calibri"/>
                        <a:ea typeface="Times New Roman"/>
                        <a:cs typeface="Vrinda"/>
                      </a:endParaRPr>
                    </a:p>
                  </a:txBody>
                  <a:tcPr marL="68580" marR="68580" marT="0" marB="0" anchor="ctr">
                    <a:solidFill>
                      <a:schemeClr val="tx2">
                        <a:lumMod val="40000"/>
                        <a:lumOff val="60000"/>
                      </a:schemeClr>
                    </a:solidFill>
                  </a:tcPr>
                </a:tc>
                <a:tc>
                  <a:txBody>
                    <a:bodyPr/>
                    <a:lstStyle/>
                    <a:p>
                      <a:pPr algn="l">
                        <a:lnSpc>
                          <a:spcPct val="115000"/>
                        </a:lnSpc>
                        <a:spcAft>
                          <a:spcPts val="600"/>
                        </a:spcAft>
                        <a:tabLst>
                          <a:tab pos="685800" algn="l"/>
                        </a:tabLst>
                      </a:pPr>
                      <a:r>
                        <a:rPr lang="en-US" sz="1400" b="1" dirty="0">
                          <a:solidFill>
                            <a:srgbClr val="0000FF"/>
                          </a:solidFill>
                          <a:effectLst/>
                        </a:rPr>
                        <a:t>Task complexity </a:t>
                      </a:r>
                      <a:endParaRPr lang="ru-RU" sz="1200" b="1" dirty="0">
                        <a:solidFill>
                          <a:srgbClr val="0000FF"/>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6"/>
                  </a:ext>
                </a:extLst>
              </a:tr>
              <a:tr h="543748">
                <a:tc>
                  <a:txBody>
                    <a:bodyPr/>
                    <a:lstStyle/>
                    <a:p>
                      <a:pPr algn="l">
                        <a:lnSpc>
                          <a:spcPct val="115000"/>
                        </a:lnSpc>
                        <a:spcAft>
                          <a:spcPts val="600"/>
                        </a:spcAft>
                        <a:tabLst>
                          <a:tab pos="685800" algn="l"/>
                        </a:tabLst>
                      </a:pPr>
                      <a:r>
                        <a:rPr lang="en-US" sz="1600" dirty="0">
                          <a:solidFill>
                            <a:schemeClr val="tx1"/>
                          </a:solidFill>
                          <a:effectLst/>
                        </a:rPr>
                        <a:t>Rate of saccades</a:t>
                      </a:r>
                      <a:endParaRPr lang="ru-RU" sz="1400" dirty="0">
                        <a:solidFill>
                          <a:schemeClr val="tx1"/>
                        </a:solidFill>
                        <a:effectLst/>
                        <a:latin typeface="Calibri"/>
                        <a:ea typeface="Times New Roman"/>
                        <a:cs typeface="Vrinda"/>
                      </a:endParaRPr>
                    </a:p>
                  </a:txBody>
                  <a:tcPr marL="68580" marR="68580" marT="0" marB="0" anchor="ctr">
                    <a:solidFill>
                      <a:schemeClr val="tx2">
                        <a:lumMod val="40000"/>
                        <a:lumOff val="60000"/>
                      </a:schemeClr>
                    </a:solidFill>
                  </a:tcPr>
                </a:tc>
                <a:tc>
                  <a:txBody>
                    <a:bodyPr/>
                    <a:lstStyle/>
                    <a:p>
                      <a:pPr algn="l">
                        <a:lnSpc>
                          <a:spcPct val="115000"/>
                        </a:lnSpc>
                        <a:spcAft>
                          <a:spcPts val="600"/>
                        </a:spcAft>
                        <a:tabLst>
                          <a:tab pos="685800" algn="l"/>
                        </a:tabLst>
                      </a:pPr>
                      <a:r>
                        <a:rPr lang="en-US" sz="1400" b="1" dirty="0">
                          <a:solidFill>
                            <a:srgbClr val="0000FF"/>
                          </a:solidFill>
                          <a:effectLst/>
                        </a:rPr>
                        <a:t>Level of load on memory</a:t>
                      </a:r>
                      <a:r>
                        <a:rPr lang="en-US" sz="1400" dirty="0">
                          <a:solidFill>
                            <a:schemeClr val="tx1"/>
                          </a:solidFill>
                          <a:effectLst/>
                        </a:rPr>
                        <a:t>, excitation level, presence of psychiatric and neurophysiological disorders </a:t>
                      </a:r>
                      <a:endParaRPr lang="ru-RU" sz="1200" dirty="0">
                        <a:solidFill>
                          <a:schemeClr val="tx1"/>
                        </a:solidFill>
                        <a:effectLst/>
                        <a:latin typeface="Calibri"/>
                        <a:ea typeface="Times New Roman"/>
                        <a:cs typeface="Vrinda"/>
                      </a:endParaRPr>
                    </a:p>
                  </a:txBody>
                  <a:tcPr marL="68580" marR="68580" marT="0" marB="0" anchor="ctr"/>
                </a:tc>
                <a:extLst>
                  <a:ext uri="{0D108BD9-81ED-4DB2-BD59-A6C34878D82A}">
                    <a16:rowId xmlns:a16="http://schemas.microsoft.com/office/drawing/2014/main" val="10007"/>
                  </a:ext>
                </a:extLst>
              </a:tr>
            </a:tbl>
          </a:graphicData>
        </a:graphic>
      </p:graphicFrame>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6" y="-15975"/>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p:cNvPicPr/>
          <p:nvPr/>
        </p:nvPicPr>
        <p:blipFill>
          <a:blip r:embed="rId4">
            <a:extLst>
              <a:ext uri="{28A0092B-C50C-407E-A947-70E740481C1C}">
                <a14:useLocalDpi xmlns:a14="http://schemas.microsoft.com/office/drawing/2010/main" val="0"/>
              </a:ext>
            </a:extLst>
          </a:blip>
          <a:srcRect l="10062" t="19841" r="58359" b="59525"/>
          <a:stretch>
            <a:fillRect/>
          </a:stretch>
        </p:blipFill>
        <p:spPr bwMode="auto">
          <a:xfrm>
            <a:off x="18605" y="1487226"/>
            <a:ext cx="2033114" cy="1221694"/>
          </a:xfrm>
          <a:prstGeom prst="rect">
            <a:avLst/>
          </a:prstGeom>
          <a:noFill/>
          <a:ln>
            <a:noFill/>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861048"/>
            <a:ext cx="1952531" cy="115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836" y="5085184"/>
            <a:ext cx="1757045" cy="1630680"/>
          </a:xfrm>
          <a:prstGeom prst="rect">
            <a:avLst/>
          </a:prstGeom>
          <a:noFill/>
          <a:ln>
            <a:noFill/>
          </a:ln>
        </p:spPr>
      </p:pic>
    </p:spTree>
    <p:extLst>
      <p:ext uri="{BB962C8B-B14F-4D97-AF65-F5344CB8AC3E}">
        <p14:creationId xmlns:p14="http://schemas.microsoft.com/office/powerpoint/2010/main" val="298000352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2664296" cy="5688632"/>
          </a:xfrm>
        </p:spPr>
        <p:txBody>
          <a:bodyPr>
            <a:noAutofit/>
          </a:bodyPr>
          <a:lstStyle/>
          <a:p>
            <a:pPr algn="l"/>
            <a:r>
              <a:rPr lang="en-US" sz="2800" dirty="0">
                <a:solidFill>
                  <a:srgbClr val="000099"/>
                </a:solidFill>
              </a:rPr>
              <a:t>"Heat" maps of the distribution of attention for different modes of flight and pilots with different skills</a:t>
            </a:r>
            <a:endParaRPr lang="ru-RU" sz="2800" dirty="0">
              <a:solidFill>
                <a:srgbClr val="000099"/>
              </a:solidFill>
            </a:endParaRPr>
          </a:p>
        </p:txBody>
      </p:sp>
      <p:sp>
        <p:nvSpPr>
          <p:cNvPr id="4" name="Номер слайда 3"/>
          <p:cNvSpPr>
            <a:spLocks noGrp="1"/>
          </p:cNvSpPr>
          <p:nvPr>
            <p:ph type="sldNum" sz="quarter" idx="12"/>
          </p:nvPr>
        </p:nvSpPr>
        <p:spPr/>
        <p:txBody>
          <a:bodyPr/>
          <a:lstStyle/>
          <a:p>
            <a:fld id="{58FE95F2-C211-4CA4-84D1-6124A6528263}" type="slidenum">
              <a:rPr lang="ru-RU" smtClean="0"/>
              <a:pPr/>
              <a:t>8</a:t>
            </a:fld>
            <a:endParaRPr lang="ru-RU"/>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5939790" cy="5446395"/>
          </a:xfrm>
          <a:prstGeom prst="rect">
            <a:avLst/>
          </a:prstGeom>
          <a:noFill/>
          <a:ln>
            <a:noFill/>
          </a:ln>
        </p:spPr>
      </p:pic>
    </p:spTree>
    <p:extLst>
      <p:ext uri="{BB962C8B-B14F-4D97-AF65-F5344CB8AC3E}">
        <p14:creationId xmlns:p14="http://schemas.microsoft.com/office/powerpoint/2010/main" val="213306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2816"/>
            <a:ext cx="2736303" cy="4176464"/>
          </a:xfrm>
        </p:spPr>
        <p:txBody>
          <a:bodyPr>
            <a:noAutofit/>
          </a:bodyPr>
          <a:lstStyle/>
          <a:p>
            <a:pPr>
              <a:lnSpc>
                <a:spcPct val="90000"/>
              </a:lnSpc>
            </a:pPr>
            <a:r>
              <a:rPr lang="en-US" sz="2800" b="1" dirty="0">
                <a:solidFill>
                  <a:srgbClr val="000099"/>
                </a:solidFill>
              </a:rPr>
              <a:t>Analysis of </a:t>
            </a:r>
            <a:br>
              <a:rPr lang="en-US" sz="2800" b="1" dirty="0">
                <a:solidFill>
                  <a:srgbClr val="000099"/>
                </a:solidFill>
              </a:rPr>
            </a:br>
            <a:r>
              <a:rPr lang="en-US" sz="2800" b="1" dirty="0">
                <a:solidFill>
                  <a:srgbClr val="000099"/>
                </a:solidFill>
              </a:rPr>
              <a:t>crew activity and condition using gaze tracking data: </a:t>
            </a:r>
            <a:br>
              <a:rPr lang="en-US" sz="2800" b="1" dirty="0">
                <a:solidFill>
                  <a:srgbClr val="000099"/>
                </a:solidFill>
              </a:rPr>
            </a:br>
            <a:r>
              <a:rPr lang="en-US" sz="2800" dirty="0">
                <a:solidFill>
                  <a:srgbClr val="000099"/>
                </a:solidFill>
              </a:rPr>
              <a:t>data, methods and their connections</a:t>
            </a:r>
            <a:endParaRPr lang="ru-RU" sz="2800" dirty="0">
              <a:solidFill>
                <a:srgbClr val="000099"/>
              </a:solidFill>
              <a:latin typeface="+mn-lt"/>
              <a:cs typeface="+mn-cs"/>
            </a:endParaRPr>
          </a:p>
        </p:txBody>
      </p:sp>
      <p:sp>
        <p:nvSpPr>
          <p:cNvPr id="5" name="Номер слайда 3"/>
          <p:cNvSpPr>
            <a:spLocks noGrp="1"/>
          </p:cNvSpPr>
          <p:nvPr>
            <p:ph type="sldNum" sz="quarter" idx="12"/>
          </p:nvPr>
        </p:nvSpPr>
        <p:spPr>
          <a:xfrm>
            <a:off x="6961584" y="6520259"/>
            <a:ext cx="2133600" cy="365125"/>
          </a:xfrm>
        </p:spPr>
        <p:txBody>
          <a:bodyPr/>
          <a:lstStyle/>
          <a:p>
            <a:fld id="{58FE95F2-C211-4CA4-84D1-6124A6528263}" type="slidenum">
              <a:rPr lang="ru-RU" smtClean="0"/>
              <a:pPr/>
              <a:t>9</a:t>
            </a:fld>
            <a:endParaRPr lang="ru-RU" dirty="0"/>
          </a:p>
        </p:txBody>
      </p:sp>
      <p:grpSp>
        <p:nvGrpSpPr>
          <p:cNvPr id="6" name="Группа 5"/>
          <p:cNvGrpSpPr/>
          <p:nvPr/>
        </p:nvGrpSpPr>
        <p:grpSpPr>
          <a:xfrm>
            <a:off x="2771800" y="72008"/>
            <a:ext cx="6253881" cy="6669360"/>
            <a:chOff x="-53164" y="-1"/>
            <a:chExt cx="6315533" cy="6934201"/>
          </a:xfrm>
        </p:grpSpPr>
        <p:sp>
          <p:nvSpPr>
            <p:cNvPr id="7" name="Прямоугольник 6"/>
            <p:cNvSpPr/>
            <p:nvPr/>
          </p:nvSpPr>
          <p:spPr>
            <a:xfrm>
              <a:off x="9509" y="6467475"/>
              <a:ext cx="3808794" cy="4667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Expert: identification and interpretation of abnormally performed exercises and errors </a:t>
              </a:r>
              <a:endParaRPr lang="ru-RU" sz="1200">
                <a:solidFill>
                  <a:srgbClr val="000099"/>
                </a:solidFill>
                <a:effectLst/>
                <a:latin typeface="Times New Roman"/>
                <a:ea typeface="Times New Roman"/>
              </a:endParaRPr>
            </a:p>
          </p:txBody>
        </p:sp>
        <p:grpSp>
          <p:nvGrpSpPr>
            <p:cNvPr id="8" name="Группа 7"/>
            <p:cNvGrpSpPr/>
            <p:nvPr/>
          </p:nvGrpSpPr>
          <p:grpSpPr>
            <a:xfrm>
              <a:off x="-53164" y="-1"/>
              <a:ext cx="6315533" cy="6570922"/>
              <a:chOff x="-53164" y="-1"/>
              <a:chExt cx="6315533" cy="6570922"/>
            </a:xfrm>
          </p:grpSpPr>
          <p:sp>
            <p:nvSpPr>
              <p:cNvPr id="10" name="Прямоугольник 9"/>
              <p:cNvSpPr/>
              <p:nvPr/>
            </p:nvSpPr>
            <p:spPr>
              <a:xfrm>
                <a:off x="9520" y="4997962"/>
                <a:ext cx="1800225" cy="126948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Expert: analysis of the distribution of parameter contributions to mutual distances in order to select relevant characteristics </a:t>
                </a:r>
                <a:endParaRPr lang="ru-RU" sz="1200">
                  <a:solidFill>
                    <a:srgbClr val="000099"/>
                  </a:solidFill>
                  <a:effectLst/>
                  <a:latin typeface="Times New Roman"/>
                  <a:ea typeface="Times New Roman"/>
                </a:endParaRPr>
              </a:p>
            </p:txBody>
          </p:sp>
          <p:grpSp>
            <p:nvGrpSpPr>
              <p:cNvPr id="11" name="Группа 10"/>
              <p:cNvGrpSpPr/>
              <p:nvPr/>
            </p:nvGrpSpPr>
            <p:grpSpPr>
              <a:xfrm>
                <a:off x="-53164" y="-1"/>
                <a:ext cx="6315533" cy="6570922"/>
                <a:chOff x="-53164" y="-1"/>
                <a:chExt cx="6315533" cy="6570922"/>
              </a:xfrm>
            </p:grpSpPr>
            <p:cxnSp>
              <p:nvCxnSpPr>
                <p:cNvPr id="14" name="Прямая со стрелкой 13"/>
                <p:cNvCxnSpPr/>
                <p:nvPr/>
              </p:nvCxnSpPr>
              <p:spPr>
                <a:xfrm flipH="1">
                  <a:off x="3818584" y="6134100"/>
                  <a:ext cx="1318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942810" y="4997963"/>
                  <a:ext cx="1876425" cy="1328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Multiple comparison: Bayesian likelihood estimation for recognition of belonging to the clusters with detailed contribution of the parameters </a:t>
                  </a:r>
                  <a:endParaRPr lang="ru-RU" sz="1200">
                    <a:solidFill>
                      <a:srgbClr val="000099"/>
                    </a:solidFill>
                    <a:effectLst/>
                    <a:latin typeface="Times New Roman"/>
                    <a:ea typeface="Times New Roman"/>
                  </a:endParaRPr>
                </a:p>
              </p:txBody>
            </p:sp>
            <p:grpSp>
              <p:nvGrpSpPr>
                <p:cNvPr id="16" name="Группа 15"/>
                <p:cNvGrpSpPr/>
                <p:nvPr/>
              </p:nvGrpSpPr>
              <p:grpSpPr>
                <a:xfrm>
                  <a:off x="-53164" y="-1"/>
                  <a:ext cx="6315533" cy="6570922"/>
                  <a:chOff x="-53164" y="-1"/>
                  <a:chExt cx="6315533" cy="6570922"/>
                </a:xfrm>
              </p:grpSpPr>
              <p:grpSp>
                <p:nvGrpSpPr>
                  <p:cNvPr id="17" name="Группа 16"/>
                  <p:cNvGrpSpPr/>
                  <p:nvPr/>
                </p:nvGrpSpPr>
                <p:grpSpPr>
                  <a:xfrm>
                    <a:off x="-53164" y="-1"/>
                    <a:ext cx="6315533" cy="5715003"/>
                    <a:chOff x="-53164" y="-1"/>
                    <a:chExt cx="6315533" cy="5715003"/>
                  </a:xfrm>
                </p:grpSpPr>
                <p:sp>
                  <p:nvSpPr>
                    <p:cNvPr id="20" name="Прямоугольник 19"/>
                    <p:cNvSpPr/>
                    <p:nvPr/>
                  </p:nvSpPr>
                  <p:spPr>
                    <a:xfrm>
                      <a:off x="9500" y="3558574"/>
                      <a:ext cx="1923415" cy="1262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Private comparison: the contribution of the parameters in the mutual distances between the GMA patterns</a:t>
                      </a:r>
                      <a:endParaRPr lang="ru-RU" sz="1200">
                        <a:solidFill>
                          <a:srgbClr val="000099"/>
                        </a:solidFill>
                        <a:effectLst/>
                        <a:latin typeface="Times New Roman"/>
                        <a:ea typeface="Times New Roman"/>
                      </a:endParaRPr>
                    </a:p>
                  </p:txBody>
                </p:sp>
                <p:grpSp>
                  <p:nvGrpSpPr>
                    <p:cNvPr id="21" name="Группа 20"/>
                    <p:cNvGrpSpPr/>
                    <p:nvPr/>
                  </p:nvGrpSpPr>
                  <p:grpSpPr>
                    <a:xfrm>
                      <a:off x="-53164" y="-1"/>
                      <a:ext cx="6315533" cy="5715003"/>
                      <a:chOff x="-53164" y="-1"/>
                      <a:chExt cx="6315533" cy="5715003"/>
                    </a:xfrm>
                  </p:grpSpPr>
                  <p:sp>
                    <p:nvSpPr>
                      <p:cNvPr id="24" name="Прямоугольник 23"/>
                      <p:cNvSpPr/>
                      <p:nvPr/>
                    </p:nvSpPr>
                    <p:spPr>
                      <a:xfrm>
                        <a:off x="5638387" y="2981325"/>
                        <a:ext cx="623524" cy="265747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numCol="1" spcCol="0" rtlCol="0" fromWordArt="0" anchor="ctr" anchorCtr="0" forceAA="0" compatLnSpc="1">
                        <a:prstTxWarp prst="textNoShape">
                          <a:avLst/>
                        </a:prstTxWarp>
                      </a:bodyPr>
                      <a:lstStyle/>
                      <a:p>
                        <a:pPr algn="ctr">
                          <a:spcAft>
                            <a:spcPts val="0"/>
                          </a:spcAft>
                        </a:pPr>
                        <a:r>
                          <a:rPr lang="en-US" sz="400" b="1">
                            <a:solidFill>
                              <a:srgbClr val="000099"/>
                            </a:solidFill>
                            <a:effectLst/>
                            <a:latin typeface="Times New Roman"/>
                            <a:ea typeface="Times New Roman"/>
                          </a:rPr>
                          <a:t> </a:t>
                        </a:r>
                        <a:endParaRPr lang="ru-RU" sz="1200">
                          <a:solidFill>
                            <a:srgbClr val="000099"/>
                          </a:solidFill>
                          <a:effectLst/>
                          <a:latin typeface="Times New Roman"/>
                          <a:ea typeface="Times New Roman"/>
                        </a:endParaRPr>
                      </a:p>
                      <a:p>
                        <a:pPr algn="ctr">
                          <a:spcAft>
                            <a:spcPts val="0"/>
                          </a:spcAft>
                        </a:pPr>
                        <a:r>
                          <a:rPr lang="en-US" sz="1200" b="1">
                            <a:solidFill>
                              <a:srgbClr val="000099"/>
                            </a:solidFill>
                            <a:effectLst/>
                            <a:latin typeface="Times New Roman"/>
                            <a:ea typeface="Times New Roman"/>
                          </a:rPr>
                          <a:t>Expert: selecting clusters of abnormally performed exercises </a:t>
                        </a:r>
                        <a:endParaRPr lang="ru-RU" sz="1200">
                          <a:solidFill>
                            <a:srgbClr val="000099"/>
                          </a:solidFill>
                          <a:effectLst/>
                          <a:latin typeface="Times New Roman"/>
                          <a:ea typeface="Times New Roman"/>
                        </a:endParaRPr>
                      </a:p>
                    </p:txBody>
                  </p:sp>
                  <p:grpSp>
                    <p:nvGrpSpPr>
                      <p:cNvPr id="25" name="Группа 24"/>
                      <p:cNvGrpSpPr/>
                      <p:nvPr/>
                    </p:nvGrpSpPr>
                    <p:grpSpPr>
                      <a:xfrm>
                        <a:off x="-53164" y="-1"/>
                        <a:ext cx="6315533" cy="5715003"/>
                        <a:chOff x="-53164" y="-1"/>
                        <a:chExt cx="6315533" cy="5715003"/>
                      </a:xfrm>
                    </p:grpSpPr>
                    <p:grpSp>
                      <p:nvGrpSpPr>
                        <p:cNvPr id="29" name="Группа 28"/>
                        <p:cNvGrpSpPr/>
                        <p:nvPr/>
                      </p:nvGrpSpPr>
                      <p:grpSpPr>
                        <a:xfrm>
                          <a:off x="-53164" y="-1"/>
                          <a:ext cx="6315533" cy="2721937"/>
                          <a:chOff x="-53164" y="-1"/>
                          <a:chExt cx="6315533" cy="2721937"/>
                        </a:xfrm>
                      </p:grpSpPr>
                      <p:sp>
                        <p:nvSpPr>
                          <p:cNvPr id="36" name="Прямоугольник 35"/>
                          <p:cNvSpPr/>
                          <p:nvPr/>
                        </p:nvSpPr>
                        <p:spPr>
                          <a:xfrm>
                            <a:off x="-53164" y="1971304"/>
                            <a:ext cx="6315533" cy="594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endParaRPr lang="en-US" sz="1200" b="1" dirty="0">
                              <a:solidFill>
                                <a:srgbClr val="000099"/>
                              </a:solidFill>
                              <a:effectLst/>
                              <a:latin typeface="Times New Roman"/>
                              <a:ea typeface="Times New Roman"/>
                            </a:endParaRPr>
                          </a:p>
                          <a:p>
                            <a:pPr algn="ctr">
                              <a:spcAft>
                                <a:spcPts val="0"/>
                              </a:spcAft>
                            </a:pPr>
                            <a:r>
                              <a:rPr lang="en-US" sz="1200" b="1" dirty="0">
                                <a:solidFill>
                                  <a:srgbClr val="000099"/>
                                </a:solidFill>
                                <a:effectLst/>
                                <a:latin typeface="Times New Roman"/>
                                <a:ea typeface="Times New Roman"/>
                              </a:rPr>
                              <a:t>The calculation of the mutual distances between the exercises in the likelihood metric for comparing trajectories of gaze movement </a:t>
                            </a:r>
                            <a:endParaRPr lang="ru-RU" sz="1200" dirty="0">
                              <a:solidFill>
                                <a:srgbClr val="000099"/>
                              </a:solidFill>
                              <a:effectLst/>
                              <a:latin typeface="Times New Roman"/>
                              <a:ea typeface="Times New Roman"/>
                            </a:endParaRPr>
                          </a:p>
                          <a:p>
                            <a:pPr marL="156845" marR="78740" algn="just">
                              <a:spcBef>
                                <a:spcPts val="20"/>
                              </a:spcBef>
                              <a:spcAft>
                                <a:spcPts val="0"/>
                              </a:spcAft>
                            </a:pPr>
                            <a:r>
                              <a:rPr lang="en-US" sz="1200" b="1" dirty="0">
                                <a:solidFill>
                                  <a:srgbClr val="000099"/>
                                </a:solidFill>
                                <a:effectLst/>
                                <a:latin typeface="Times New Roman"/>
                                <a:ea typeface="Times New Roman"/>
                              </a:rPr>
                              <a:t> </a:t>
                            </a:r>
                            <a:endParaRPr lang="ru-RU" sz="1200" dirty="0">
                              <a:solidFill>
                                <a:srgbClr val="000099"/>
                              </a:solidFill>
                              <a:effectLst/>
                              <a:latin typeface="Times New Roman"/>
                              <a:ea typeface="Times New Roman"/>
                            </a:endParaRPr>
                          </a:p>
                          <a:p>
                            <a:pPr marL="156845" marR="78740" algn="just">
                              <a:spcBef>
                                <a:spcPts val="20"/>
                              </a:spcBef>
                              <a:spcAft>
                                <a:spcPts val="0"/>
                              </a:spcAft>
                            </a:pPr>
                            <a:r>
                              <a:rPr lang="en-US" sz="1200" b="1" dirty="0">
                                <a:solidFill>
                                  <a:srgbClr val="000099"/>
                                </a:solidFill>
                                <a:effectLst/>
                                <a:latin typeface="Times New Roman"/>
                                <a:ea typeface="Times New Roman"/>
                              </a:rPr>
                              <a:t> </a:t>
                            </a:r>
                            <a:endParaRPr lang="ru-RU" sz="1200" dirty="0">
                              <a:solidFill>
                                <a:srgbClr val="000099"/>
                              </a:solidFill>
                              <a:effectLst/>
                              <a:latin typeface="Times New Roman"/>
                              <a:ea typeface="Times New Roman"/>
                            </a:endParaRPr>
                          </a:p>
                        </p:txBody>
                      </p:sp>
                      <p:grpSp>
                        <p:nvGrpSpPr>
                          <p:cNvPr id="37" name="Группа 36"/>
                          <p:cNvGrpSpPr/>
                          <p:nvPr/>
                        </p:nvGrpSpPr>
                        <p:grpSpPr>
                          <a:xfrm>
                            <a:off x="-53164" y="-1"/>
                            <a:ext cx="6315075" cy="1721923"/>
                            <a:chOff x="-53164" y="-1"/>
                            <a:chExt cx="6315075" cy="1721923"/>
                          </a:xfrm>
                        </p:grpSpPr>
                        <p:grpSp>
                          <p:nvGrpSpPr>
                            <p:cNvPr id="40" name="Группа 39"/>
                            <p:cNvGrpSpPr/>
                            <p:nvPr/>
                          </p:nvGrpSpPr>
                          <p:grpSpPr>
                            <a:xfrm>
                              <a:off x="-53164" y="-1"/>
                              <a:ext cx="6315075" cy="1721923"/>
                              <a:chOff x="-53164" y="-1"/>
                              <a:chExt cx="6315075" cy="1721923"/>
                            </a:xfrm>
                          </p:grpSpPr>
                          <p:grpSp>
                            <p:nvGrpSpPr>
                              <p:cNvPr id="43" name="Группа 42"/>
                              <p:cNvGrpSpPr/>
                              <p:nvPr/>
                            </p:nvGrpSpPr>
                            <p:grpSpPr>
                              <a:xfrm>
                                <a:off x="-53164" y="-1"/>
                                <a:ext cx="6313701" cy="926275"/>
                                <a:chOff x="-53164" y="-1"/>
                                <a:chExt cx="6313701" cy="926275"/>
                              </a:xfrm>
                            </p:grpSpPr>
                            <p:sp>
                              <p:nvSpPr>
                                <p:cNvPr id="45" name="Прямоугольник 44"/>
                                <p:cNvSpPr/>
                                <p:nvPr/>
                              </p:nvSpPr>
                              <p:spPr>
                                <a:xfrm>
                                  <a:off x="-53164" y="-1"/>
                                  <a:ext cx="1520346" cy="926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Samples of flight exercises and GMA data intended for analysis</a:t>
                                  </a:r>
                                  <a:endParaRPr lang="ru-RU" sz="1200">
                                    <a:solidFill>
                                      <a:srgbClr val="000099"/>
                                    </a:solidFill>
                                    <a:effectLst/>
                                    <a:latin typeface="Times New Roman"/>
                                    <a:ea typeface="Times New Roman"/>
                                  </a:endParaRPr>
                                </a:p>
                              </p:txBody>
                            </p:sp>
                            <p:sp>
                              <p:nvSpPr>
                                <p:cNvPr id="46" name="Прямоугольник 45"/>
                                <p:cNvSpPr/>
                                <p:nvPr/>
                              </p:nvSpPr>
                              <p:spPr>
                                <a:xfrm>
                                  <a:off x="1648045" y="0"/>
                                  <a:ext cx="2870106" cy="8399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400" b="1">
                                      <a:solidFill>
                                        <a:srgbClr val="000099"/>
                                      </a:solidFill>
                                      <a:effectLst/>
                                      <a:latin typeface="Times New Roman"/>
                                      <a:ea typeface="Times New Roman"/>
                                    </a:rPr>
                                    <a:t>Crew training level assessing based on video oculography data </a:t>
                                  </a:r>
                                  <a:endParaRPr lang="ru-RU" sz="1200">
                                    <a:solidFill>
                                      <a:srgbClr val="000099"/>
                                    </a:solidFill>
                                    <a:effectLst/>
                                    <a:latin typeface="Times New Roman"/>
                                    <a:ea typeface="Times New Roman"/>
                                  </a:endParaRPr>
                                </a:p>
                              </p:txBody>
                            </p:sp>
                            <p:sp>
                              <p:nvSpPr>
                                <p:cNvPr id="47" name="Прямоугольник 46"/>
                                <p:cNvSpPr/>
                                <p:nvPr/>
                              </p:nvSpPr>
                              <p:spPr>
                                <a:xfrm>
                                  <a:off x="4699589" y="0"/>
                                  <a:ext cx="1560948" cy="926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Database of flight exercise patterns and GMA </a:t>
                                  </a:r>
                                  <a:endParaRPr lang="ru-RU" sz="1200">
                                    <a:solidFill>
                                      <a:srgbClr val="000099"/>
                                    </a:solidFill>
                                    <a:effectLst/>
                                    <a:latin typeface="Times New Roman"/>
                                    <a:ea typeface="Times New Roman"/>
                                  </a:endParaRPr>
                                </a:p>
                              </p:txBody>
                            </p:sp>
                          </p:grpSp>
                          <p:sp>
                            <p:nvSpPr>
                              <p:cNvPr id="44" name="Прямоугольник 43"/>
                              <p:cNvSpPr/>
                              <p:nvPr/>
                            </p:nvSpPr>
                            <p:spPr>
                              <a:xfrm>
                                <a:off x="-53163" y="1005211"/>
                                <a:ext cx="6315074" cy="716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Principal component method: reducing the dimension of the problem and determining representatives of parameters’ groups with high internal correlation (when working with time series of primary GMA indicators)</a:t>
                                </a:r>
                                <a:endParaRPr lang="ru-RU" sz="1200">
                                  <a:solidFill>
                                    <a:srgbClr val="000099"/>
                                  </a:solidFill>
                                  <a:effectLst/>
                                  <a:latin typeface="Times New Roman"/>
                                  <a:ea typeface="Times New Roman"/>
                                </a:endParaRPr>
                              </a:p>
                            </p:txBody>
                          </p:sp>
                        </p:grpSp>
                        <p:cxnSp>
                          <p:nvCxnSpPr>
                            <p:cNvPr id="41" name="Прямая со стрелкой 40"/>
                            <p:cNvCxnSpPr/>
                            <p:nvPr/>
                          </p:nvCxnSpPr>
                          <p:spPr>
                            <a:xfrm>
                              <a:off x="1467292" y="435273"/>
                              <a:ext cx="18062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3093535" y="839972"/>
                              <a:ext cx="0" cy="165239"/>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grpSp>
                      <p:cxnSp>
                        <p:nvCxnSpPr>
                          <p:cNvPr id="38" name="Прямая со стрелкой 37"/>
                          <p:cNvCxnSpPr>
                            <a:endCxn id="36" idx="0"/>
                          </p:cNvCxnSpPr>
                          <p:nvPr/>
                        </p:nvCxnSpPr>
                        <p:spPr>
                          <a:xfrm>
                            <a:off x="3104603" y="1721922"/>
                            <a:ext cx="0" cy="249382"/>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36" idx="2"/>
                          </p:cNvCxnSpPr>
                          <p:nvPr/>
                        </p:nvCxnSpPr>
                        <p:spPr>
                          <a:xfrm flipH="1">
                            <a:off x="3104375" y="2565763"/>
                            <a:ext cx="228" cy="156173"/>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53163" y="2721936"/>
                          <a:ext cx="5462967" cy="2993066"/>
                          <a:chOff x="-4215588" y="-259389"/>
                          <a:chExt cx="5462967" cy="2993066"/>
                        </a:xfrm>
                      </p:grpSpPr>
                      <p:cxnSp>
                        <p:nvCxnSpPr>
                          <p:cNvPr id="31" name="Прямая со стрелкой 30"/>
                          <p:cNvCxnSpPr/>
                          <p:nvPr/>
                        </p:nvCxnSpPr>
                        <p:spPr>
                          <a:xfrm>
                            <a:off x="-485206" y="410473"/>
                            <a:ext cx="1" cy="150608"/>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215588" y="-259389"/>
                            <a:ext cx="5462967" cy="669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Multidimensional scaling for the purpose of separating in the scaling space patterns of different types of GMA and normal/abnormal performance results</a:t>
                            </a:r>
                            <a:endParaRPr lang="ru-RU" sz="1200">
                              <a:solidFill>
                                <a:srgbClr val="000099"/>
                              </a:solidFill>
                              <a:effectLst/>
                              <a:latin typeface="Times New Roman"/>
                              <a:ea typeface="Times New Roman"/>
                            </a:endParaRPr>
                          </a:p>
                        </p:txBody>
                      </p:sp>
                      <p:sp>
                        <p:nvSpPr>
                          <p:cNvPr id="33" name="Прямоугольник 32"/>
                          <p:cNvSpPr/>
                          <p:nvPr/>
                        </p:nvSpPr>
                        <p:spPr>
                          <a:xfrm>
                            <a:off x="-2067967" y="561082"/>
                            <a:ext cx="3306061" cy="1072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Cluster analysis to determine classification rules for separating different types and levels of exercise quality in the scaling space, including abnormally performed exercises </a:t>
                            </a:r>
                            <a:endParaRPr lang="ru-RU" sz="1200">
                              <a:solidFill>
                                <a:srgbClr val="000099"/>
                              </a:solidFill>
                              <a:effectLst/>
                              <a:latin typeface="Times New Roman"/>
                              <a:ea typeface="Times New Roman"/>
                            </a:endParaRPr>
                          </a:p>
                        </p:txBody>
                      </p:sp>
                      <p:sp>
                        <p:nvSpPr>
                          <p:cNvPr id="34" name="Прямоугольник 33"/>
                          <p:cNvSpPr/>
                          <p:nvPr/>
                        </p:nvSpPr>
                        <p:spPr>
                          <a:xfrm>
                            <a:off x="-102554" y="1962150"/>
                            <a:ext cx="1340408" cy="771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Classical / quantum discriminant analysis</a:t>
                            </a:r>
                            <a:endParaRPr lang="ru-RU" sz="1200">
                              <a:solidFill>
                                <a:srgbClr val="000099"/>
                              </a:solidFill>
                              <a:effectLst/>
                              <a:latin typeface="Times New Roman"/>
                              <a:ea typeface="Times New Roman"/>
                            </a:endParaRPr>
                          </a:p>
                        </p:txBody>
                      </p:sp>
                      <p:cxnSp>
                        <p:nvCxnSpPr>
                          <p:cNvPr id="35" name="Прямая со стрелкой 34"/>
                          <p:cNvCxnSpPr/>
                          <p:nvPr/>
                        </p:nvCxnSpPr>
                        <p:spPr>
                          <a:xfrm>
                            <a:off x="608900" y="1633206"/>
                            <a:ext cx="1" cy="324335"/>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grpSp>
                  </p:grpSp>
                  <p:cxnSp>
                    <p:nvCxnSpPr>
                      <p:cNvPr id="26" name="Прямая со стрелкой 25"/>
                      <p:cNvCxnSpPr/>
                      <p:nvPr/>
                    </p:nvCxnSpPr>
                    <p:spPr>
                      <a:xfrm>
                        <a:off x="5410200" y="3180903"/>
                        <a:ext cx="2286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400675" y="4079137"/>
                        <a:ext cx="2286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400675" y="5314950"/>
                        <a:ext cx="22860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 name="Прямая со стрелкой 21"/>
                    <p:cNvCxnSpPr/>
                    <p:nvPr/>
                  </p:nvCxnSpPr>
                  <p:spPr>
                    <a:xfrm>
                      <a:off x="971402" y="3399086"/>
                      <a:ext cx="0" cy="159488"/>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937229" y="4725682"/>
                      <a:ext cx="3690938" cy="0"/>
                    </a:xfrm>
                    <a:prstGeom prst="straightConnector1">
                      <a:avLst/>
                    </a:prstGeom>
                    <a:ln w="25400">
                      <a:solidFill>
                        <a:schemeClr val="tx1"/>
                      </a:solidFill>
                      <a:headEnd type="triangle"/>
                      <a:tailEnd/>
                    </a:ln>
                  </p:spPr>
                  <p:style>
                    <a:lnRef idx="1">
                      <a:schemeClr val="accent1"/>
                    </a:lnRef>
                    <a:fillRef idx="0">
                      <a:schemeClr val="accent1"/>
                    </a:fillRef>
                    <a:effectRef idx="0">
                      <a:schemeClr val="accent1"/>
                    </a:effectRef>
                    <a:fontRef idx="minor">
                      <a:schemeClr val="tx1"/>
                    </a:fontRef>
                  </p:style>
                </p:cxnSp>
              </p:grpSp>
              <p:sp>
                <p:nvSpPr>
                  <p:cNvPr id="18" name="Прямоугольник 17"/>
                  <p:cNvSpPr/>
                  <p:nvPr/>
                </p:nvSpPr>
                <p:spPr>
                  <a:xfrm>
                    <a:off x="3950134" y="5772150"/>
                    <a:ext cx="1459670" cy="7987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pPr algn="ctr">
                      <a:spcAft>
                        <a:spcPts val="0"/>
                      </a:spcAft>
                    </a:pPr>
                    <a:r>
                      <a:rPr lang="en-US" sz="1200" b="1">
                        <a:solidFill>
                          <a:srgbClr val="000099"/>
                        </a:solidFill>
                        <a:effectLst/>
                        <a:latin typeface="Times New Roman"/>
                        <a:ea typeface="Times New Roman"/>
                      </a:rPr>
                      <a:t>Identification of probability models for clusters </a:t>
                    </a:r>
                    <a:endParaRPr lang="ru-RU" sz="1200">
                      <a:solidFill>
                        <a:srgbClr val="000099"/>
                      </a:solidFill>
                      <a:effectLst/>
                      <a:latin typeface="Times New Roman"/>
                      <a:ea typeface="Times New Roman"/>
                    </a:endParaRPr>
                  </a:p>
                </p:txBody>
              </p:sp>
              <p:cxnSp>
                <p:nvCxnSpPr>
                  <p:cNvPr id="19" name="Прямая со стрелкой 18"/>
                  <p:cNvCxnSpPr/>
                  <p:nvPr/>
                </p:nvCxnSpPr>
                <p:spPr>
                  <a:xfrm>
                    <a:off x="3989200" y="4614531"/>
                    <a:ext cx="0" cy="1161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2" name="Прямая со стрелкой 11"/>
              <p:cNvCxnSpPr/>
              <p:nvPr/>
            </p:nvCxnSpPr>
            <p:spPr>
              <a:xfrm flipH="1" flipV="1">
                <a:off x="1809750" y="5715000"/>
                <a:ext cx="138112" cy="2"/>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971591" y="4825404"/>
                <a:ext cx="1" cy="161925"/>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grpSp>
        <p:cxnSp>
          <p:nvCxnSpPr>
            <p:cNvPr id="9" name="Прямая со стрелкой 8"/>
            <p:cNvCxnSpPr/>
            <p:nvPr/>
          </p:nvCxnSpPr>
          <p:spPr>
            <a:xfrm>
              <a:off x="971550" y="6267450"/>
              <a:ext cx="0" cy="200025"/>
            </a:xfrm>
            <a:prstGeom prst="straightConnector1">
              <a:avLst/>
            </a:prstGeom>
            <a:ln w="25400">
              <a:solidFill>
                <a:schemeClr val="tx1"/>
              </a:solidFill>
              <a:headEnd/>
              <a:tailEnd type="triangle"/>
            </a:ln>
          </p:spPr>
          <p:style>
            <a:lnRef idx="1">
              <a:schemeClr val="accent1"/>
            </a:lnRef>
            <a:fillRef idx="0">
              <a:schemeClr val="accent1"/>
            </a:fillRef>
            <a:effectRef idx="0">
              <a:schemeClr val="accent1"/>
            </a:effectRef>
            <a:fontRef idx="minor">
              <a:schemeClr val="tx1"/>
            </a:fontRef>
          </p:style>
        </p:cxnSp>
      </p:grpSp>
      <p:pic>
        <p:nvPicPr>
          <p:cNvPr id="50" name="Рисунок 49" descr="Copy of IMG_3669_MS21_sm HU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5816"/>
            <a:ext cx="2608788" cy="1728165"/>
          </a:xfrm>
          <a:prstGeom prst="rect">
            <a:avLst/>
          </a:prstGeom>
          <a:noFill/>
          <a:ln>
            <a:noFill/>
          </a:ln>
        </p:spPr>
      </p:pic>
    </p:spTree>
    <p:extLst>
      <p:ext uri="{BB962C8B-B14F-4D97-AF65-F5344CB8AC3E}">
        <p14:creationId xmlns:p14="http://schemas.microsoft.com/office/powerpoint/2010/main" val="1728248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4759</TotalTime>
  <Words>1555</Words>
  <Application>Microsoft Office PowerPoint</Application>
  <PresentationFormat>On-screen Show (4:3)</PresentationFormat>
  <Paragraphs>252</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Times New Roman</vt:lpstr>
      <vt:lpstr>Wingdings</vt:lpstr>
      <vt:lpstr>Тема Office</vt:lpstr>
      <vt:lpstr>PowerPoint Presentation</vt:lpstr>
      <vt:lpstr>Problem statement (in aviation applications)</vt:lpstr>
      <vt:lpstr>PowerPoint Presentation</vt:lpstr>
      <vt:lpstr>PowerPoint Presentation</vt:lpstr>
      <vt:lpstr>PowerPoint Presentation</vt:lpstr>
      <vt:lpstr>PowerPoint Presentation</vt:lpstr>
      <vt:lpstr>PowerPoint Presentation</vt:lpstr>
      <vt:lpstr>"Heat" maps of the distribution of attention for different modes of flight and pilots with different skills</vt:lpstr>
      <vt:lpstr>Analysis of  crew activity and condition using gaze tracking data:  data, methods and their connections</vt:lpstr>
      <vt:lpstr>PowerPoint Presentation</vt:lpstr>
      <vt:lpstr>Determination of flight mode and pilot qualification based on video oculography data by evaluating mutual likelihood estimates of gaze movement trajectories and their representing in scaling spaces</vt:lpstr>
      <vt:lpstr>"Heat" maps of the distribution of attention for different modes of flight and pilots with different skills</vt:lpstr>
      <vt:lpstr>Results of Fischer's discriminant analysis of representations of gaze trajectories in scaling spaces: testing hypotheses about the insignificance of differences in gaze trajectories at different flight phases and for different pilots</vt:lpstr>
      <vt:lpstr>Testing hypotheses about differences in gaze trajectories at different flight phases and for different pilots</vt:lpstr>
      <vt:lpstr>Future prospects: identifying the flight modes performed and the level of crew training basing on the oculomotor activity in automatic mode in real time</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Kirill</dc:creator>
  <cp:lastModifiedBy>Karen Cambridge</cp:lastModifiedBy>
  <cp:revision>419</cp:revision>
  <cp:lastPrinted>2021-06-13T12:55:40Z</cp:lastPrinted>
  <dcterms:created xsi:type="dcterms:W3CDTF">2011-10-23T15:08:39Z</dcterms:created>
  <dcterms:modified xsi:type="dcterms:W3CDTF">2021-07-15T12:27:33Z</dcterms:modified>
</cp:coreProperties>
</file>